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4" r:id="rId10"/>
    <p:sldId id="265" r:id="rId11"/>
    <p:sldId id="266" r:id="rId12"/>
    <p:sldId id="267" r:id="rId13"/>
    <p:sldId id="269" r:id="rId14"/>
  </p:sldIdLst>
  <p:sldSz cx="18288000" cy="10287000"/>
  <p:notesSz cx="6858000" cy="9144000"/>
  <p:embeddedFontLst>
    <p:embeddedFont>
      <p:font typeface="Calibri (MS)" panose="020B0604020202020204" charset="0"/>
      <p:regular r:id="rId16"/>
    </p:embeddedFont>
    <p:embeddedFont>
      <p:font typeface="Calibri (MS) Bold" panose="020B0604020202020204" charset="0"/>
      <p:regular r:id="rId17"/>
    </p:embeddedFont>
    <p:embeddedFont>
      <p:font typeface="Calibri (MS) Bold Italics" panose="020B0604020202020204" charset="0"/>
      <p:regular r:id="rId18"/>
    </p:embeddedFont>
    <p:embeddedFont>
      <p:font typeface="Calibri (MS) Italics" panose="020B0604020202020204" charset="0"/>
      <p:regular r:id="rId19"/>
    </p:embeddedFont>
    <p:embeddedFont>
      <p:font typeface="Consolas" panose="020B0609020204030204" pitchFamily="49" charset="0"/>
      <p:regular r:id="rId20"/>
      <p:bold r:id="rId21"/>
      <p:italic r:id="rId22"/>
      <p:boldItalic r:id="rId23"/>
    </p:embeddedFont>
    <p:embeddedFont>
      <p:font typeface="Consolas Bold" panose="020B0709020204030204" pitchFamily="49" charset="0"/>
      <p:regular r:id="rId24"/>
      <p:bold r:id="rId25"/>
    </p:embeddedFont>
    <p:embeddedFont>
      <p:font typeface="Verdana Bold" panose="020B0804030504040204" pitchFamily="34" charset="0"/>
      <p:regular r:id="rId26"/>
      <p:bold r:id="rId27"/>
    </p:embeddedFont>
    <p:embeddedFont>
      <p:font typeface="Verdana Bold Italics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1074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31.03.2026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r>
              <a:rPr lang="en-US"/>
              <a:t>8</a:t>
            </a:r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r>
              <a:rPr lang="en-US"/>
              <a:t>8</a:t>
            </a:r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487174"/>
            <a:ext cx="150971" cy="2799778"/>
            <a:chOff x="0" y="0"/>
            <a:chExt cx="201295" cy="37330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1295" cy="3733038"/>
            </a:xfrm>
            <a:custGeom>
              <a:avLst/>
              <a:gdLst/>
              <a:ahLst/>
              <a:cxnLst/>
              <a:rect l="l" t="t" r="r" b="b"/>
              <a:pathLst>
                <a:path w="201295" h="3733038">
                  <a:moveTo>
                    <a:pt x="0" y="0"/>
                  </a:moveTo>
                  <a:lnTo>
                    <a:pt x="201295" y="0"/>
                  </a:lnTo>
                  <a:lnTo>
                    <a:pt x="201295" y="3733038"/>
                  </a:lnTo>
                  <a:lnTo>
                    <a:pt x="0" y="3733038"/>
                  </a:lnTo>
                  <a:close/>
                </a:path>
              </a:pathLst>
            </a:custGeom>
            <a:solidFill>
              <a:srgbClr val="00859B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4" name="Group 4"/>
          <p:cNvGrpSpPr/>
          <p:nvPr/>
        </p:nvGrpSpPr>
        <p:grpSpPr>
          <a:xfrm rot="5378640">
            <a:off x="5370243" y="8986142"/>
            <a:ext cx="1541678" cy="9525"/>
            <a:chOff x="0" y="0"/>
            <a:chExt cx="2055571" cy="12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55622" cy="12700"/>
            </a:xfrm>
            <a:custGeom>
              <a:avLst/>
              <a:gdLst/>
              <a:ahLst/>
              <a:cxnLst/>
              <a:rect l="l" t="t" r="r" b="b"/>
              <a:pathLst>
                <a:path w="2055622" h="12700">
                  <a:moveTo>
                    <a:pt x="6350" y="0"/>
                  </a:moveTo>
                  <a:lnTo>
                    <a:pt x="2049272" y="0"/>
                  </a:lnTo>
                  <a:cubicBezTo>
                    <a:pt x="2052828" y="0"/>
                    <a:pt x="2055622" y="2794"/>
                    <a:pt x="2055622" y="6350"/>
                  </a:cubicBezTo>
                  <a:cubicBezTo>
                    <a:pt x="2055622" y="9906"/>
                    <a:pt x="2052828" y="12700"/>
                    <a:pt x="2049272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00859B"/>
            </a:solid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6" name="Freeform 6"/>
          <p:cNvSpPr/>
          <p:nvPr/>
        </p:nvSpPr>
        <p:spPr>
          <a:xfrm>
            <a:off x="-4431773" y="-748817"/>
            <a:ext cx="13870286" cy="13774703"/>
          </a:xfrm>
          <a:custGeom>
            <a:avLst/>
            <a:gdLst/>
            <a:ahLst/>
            <a:cxnLst/>
            <a:rect l="l" t="t" r="r" b="b"/>
            <a:pathLst>
              <a:path w="13870286" h="13774703">
                <a:moveTo>
                  <a:pt x="0" y="0"/>
                </a:moveTo>
                <a:lnTo>
                  <a:pt x="13870286" y="0"/>
                </a:lnTo>
                <a:lnTo>
                  <a:pt x="13870286" y="13774702"/>
                </a:lnTo>
                <a:lnTo>
                  <a:pt x="0" y="137747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346" b="-346"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7" name="Freeform 7"/>
          <p:cNvSpPr/>
          <p:nvPr/>
        </p:nvSpPr>
        <p:spPr>
          <a:xfrm rot="-5400000">
            <a:off x="16826903" y="-933183"/>
            <a:ext cx="7153656" cy="16840714"/>
          </a:xfrm>
          <a:custGeom>
            <a:avLst/>
            <a:gdLst/>
            <a:ahLst/>
            <a:cxnLst/>
            <a:rect l="l" t="t" r="r" b="b"/>
            <a:pathLst>
              <a:path w="7153656" h="16840714">
                <a:moveTo>
                  <a:pt x="0" y="0"/>
                </a:moveTo>
                <a:lnTo>
                  <a:pt x="7153656" y="0"/>
                </a:lnTo>
                <a:lnTo>
                  <a:pt x="7153656" y="16840714"/>
                </a:lnTo>
                <a:lnTo>
                  <a:pt x="0" y="168407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7707" r="-67707"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8" name="TextBox 8"/>
          <p:cNvSpPr txBox="1"/>
          <p:nvPr/>
        </p:nvSpPr>
        <p:spPr>
          <a:xfrm>
            <a:off x="-1086507" y="3807962"/>
            <a:ext cx="20185523" cy="108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7"/>
              </a:lnSpc>
            </a:pPr>
            <a:r>
              <a:rPr lang="en-US" sz="7794" b="1">
                <a:solidFill>
                  <a:srgbClr val="CCF4F6"/>
                </a:solidFill>
                <a:latin typeface="Verdana Bold"/>
                <a:ea typeface="Verdana Bold"/>
                <a:cs typeface="Verdana Bold"/>
                <a:sym typeface="Verdana Bold"/>
              </a:rPr>
              <a:t>KONKURENCES APSTĀKĻI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06237" y="9124950"/>
            <a:ext cx="2278288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2000" b="1" dirty="0">
                <a:solidFill>
                  <a:srgbClr val="FFFFFF"/>
                </a:solidFill>
                <a:latin typeface="Verdana Bold"/>
                <a:ea typeface="Verdana Bold"/>
                <a:cs typeface="Verdana Bold"/>
                <a:sym typeface="Verdana Bold"/>
              </a:rPr>
              <a:t>Rīga, 31.03.2026</a:t>
            </a:r>
            <a:r>
              <a:rPr lang="en-US" sz="1800" b="1" dirty="0">
                <a:solidFill>
                  <a:srgbClr val="FFFFFF"/>
                </a:solidFill>
                <a:latin typeface="Verdana Bold"/>
                <a:ea typeface="Verdana Bold"/>
                <a:cs typeface="Verdana Bold"/>
                <a:sym typeface="Verdana Bold"/>
              </a:rPr>
              <a:t>.</a:t>
            </a:r>
          </a:p>
        </p:txBody>
      </p:sp>
      <p:sp>
        <p:nvSpPr>
          <p:cNvPr id="10" name="Freeform 10"/>
          <p:cNvSpPr/>
          <p:nvPr/>
        </p:nvSpPr>
        <p:spPr>
          <a:xfrm>
            <a:off x="15542085" y="206273"/>
            <a:ext cx="2310574" cy="1242746"/>
          </a:xfrm>
          <a:custGeom>
            <a:avLst/>
            <a:gdLst/>
            <a:ahLst/>
            <a:cxnLst/>
            <a:rect l="l" t="t" r="r" b="b"/>
            <a:pathLst>
              <a:path w="2310574" h="1242746">
                <a:moveTo>
                  <a:pt x="0" y="0"/>
                </a:moveTo>
                <a:lnTo>
                  <a:pt x="2310575" y="0"/>
                </a:lnTo>
                <a:lnTo>
                  <a:pt x="2310575" y="1242746"/>
                </a:lnTo>
                <a:lnTo>
                  <a:pt x="0" y="12427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6453" r="-6453"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11" name="Group 11"/>
          <p:cNvGrpSpPr/>
          <p:nvPr/>
        </p:nvGrpSpPr>
        <p:grpSpPr>
          <a:xfrm>
            <a:off x="522522" y="-238563"/>
            <a:ext cx="3123857" cy="3123857"/>
            <a:chOff x="0" y="0"/>
            <a:chExt cx="4165143" cy="416514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165092" cy="4165092"/>
            </a:xfrm>
            <a:custGeom>
              <a:avLst/>
              <a:gdLst/>
              <a:ahLst/>
              <a:cxnLst/>
              <a:rect l="l" t="t" r="r" b="b"/>
              <a:pathLst>
                <a:path w="4165092" h="4165092">
                  <a:moveTo>
                    <a:pt x="0" y="0"/>
                  </a:moveTo>
                  <a:lnTo>
                    <a:pt x="4165092" y="0"/>
                  </a:lnTo>
                  <a:lnTo>
                    <a:pt x="4165092" y="4165092"/>
                  </a:lnTo>
                  <a:lnTo>
                    <a:pt x="0" y="4165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r="-1" b="-1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-1086507" y="4859569"/>
            <a:ext cx="20185523" cy="2560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86"/>
              </a:lnSpc>
            </a:pPr>
            <a:r>
              <a:rPr lang="en-US" sz="4400" b="1" i="1" dirty="0">
                <a:solidFill>
                  <a:srgbClr val="CCF4F6"/>
                </a:solidFill>
                <a:latin typeface="Verdana Bold Italics"/>
                <a:ea typeface="Verdana Bold Italics"/>
                <a:cs typeface="Verdana Bold Italics"/>
                <a:sym typeface="Verdana Bold Italics"/>
              </a:rPr>
              <a:t>VESELĪBAS APRŪPES PAKALPOJUMU JOMĀ</a:t>
            </a:r>
          </a:p>
          <a:p>
            <a:pPr algn="ctr">
              <a:lnSpc>
                <a:spcPts val="6886"/>
              </a:lnSpc>
            </a:pPr>
            <a:endParaRPr lang="en-US" sz="4400" b="1" i="1" dirty="0">
              <a:solidFill>
                <a:srgbClr val="CCF4F6"/>
              </a:solidFill>
              <a:latin typeface="Verdana Bold Italics"/>
              <a:ea typeface="Verdana Bold Italics"/>
              <a:cs typeface="Verdana Bold Italics"/>
              <a:sym typeface="Verdana Bold Italics"/>
            </a:endParaRPr>
          </a:p>
          <a:p>
            <a:pPr algn="ctr">
              <a:lnSpc>
                <a:spcPts val="6886"/>
              </a:lnSpc>
            </a:pPr>
            <a:r>
              <a:rPr lang="lv-LV" sz="4800" b="1" i="1" dirty="0">
                <a:solidFill>
                  <a:srgbClr val="CCF4F6"/>
                </a:solidFill>
                <a:latin typeface="Verdana Bold Italics"/>
                <a:ea typeface="Verdana Bold Italics"/>
                <a:cs typeface="Verdana Bold Italics"/>
                <a:sym typeface="Verdana Bold Italics"/>
              </a:rPr>
              <a:t>Tirgus uzraudzība</a:t>
            </a:r>
            <a:endParaRPr lang="en-US" sz="4800" b="1" i="1" dirty="0">
              <a:solidFill>
                <a:srgbClr val="CCF4F6"/>
              </a:solidFill>
              <a:latin typeface="Verdana Bold Italics"/>
              <a:ea typeface="Verdana Bold Italics"/>
              <a:cs typeface="Verdana Bold Italics"/>
              <a:sym typeface="Verdana Bold Itali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838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554480"/>
            <a:chOff x="0" y="0"/>
            <a:chExt cx="24384000" cy="20726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2072640"/>
            </a:xfrm>
            <a:custGeom>
              <a:avLst/>
              <a:gdLst/>
              <a:ahLst/>
              <a:cxnLst/>
              <a:rect l="l" t="t" r="r" b="b"/>
              <a:pathLst>
                <a:path w="24384000" h="2072640">
                  <a:moveTo>
                    <a:pt x="0" y="0"/>
                  </a:moveTo>
                  <a:lnTo>
                    <a:pt x="24384000" y="0"/>
                  </a:lnTo>
                  <a:lnTo>
                    <a:pt x="24384000" y="2072640"/>
                  </a:lnTo>
                  <a:lnTo>
                    <a:pt x="0" y="2072640"/>
                  </a:lnTo>
                  <a:close/>
                </a:path>
              </a:pathLst>
            </a:custGeom>
            <a:solidFill>
              <a:srgbClr val="00859B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14400" y="219456"/>
            <a:ext cx="16459200" cy="1097280"/>
            <a:chOff x="0" y="0"/>
            <a:chExt cx="21945600" cy="14630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945600" cy="1463040"/>
            </a:xfrm>
            <a:custGeom>
              <a:avLst/>
              <a:gdLst/>
              <a:ahLst/>
              <a:cxnLst/>
              <a:rect l="l" t="t" r="r" b="b"/>
              <a:pathLst>
                <a:path w="21945600" h="1463040">
                  <a:moveTo>
                    <a:pt x="0" y="0"/>
                  </a:moveTo>
                  <a:lnTo>
                    <a:pt x="21945600" y="0"/>
                  </a:lnTo>
                  <a:lnTo>
                    <a:pt x="2194560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242275" b="-242275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9525"/>
              <a:ext cx="21945600" cy="14535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280"/>
                </a:lnSpc>
              </a:pPr>
              <a:r>
                <a:rPr lang="en-US" sz="4400" b="1">
                  <a:solidFill>
                    <a:srgbClr val="FFFFFF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ŠĶĒRSSUBSIDĒŠANA UN GALVENIE SECINĀJUMI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304800" y="2011680"/>
            <a:ext cx="18592800" cy="1188720"/>
            <a:chOff x="0" y="0"/>
            <a:chExt cx="22433280" cy="158496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433280" cy="1584960"/>
            </a:xfrm>
            <a:custGeom>
              <a:avLst/>
              <a:gdLst/>
              <a:ahLst/>
              <a:cxnLst/>
              <a:rect l="l" t="t" r="r" b="b"/>
              <a:pathLst>
                <a:path w="22433280" h="1584960">
                  <a:moveTo>
                    <a:pt x="0" y="0"/>
                  </a:moveTo>
                  <a:lnTo>
                    <a:pt x="22433280" y="0"/>
                  </a:lnTo>
                  <a:lnTo>
                    <a:pt x="22433280" y="1584960"/>
                  </a:lnTo>
                  <a:lnTo>
                    <a:pt x="0" y="1584960"/>
                  </a:lnTo>
                  <a:close/>
                </a:path>
              </a:pathLst>
            </a:custGeom>
            <a:solidFill>
              <a:srgbClr val="ECFDF5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05840" y="2157984"/>
            <a:ext cx="731520" cy="731520"/>
            <a:chOff x="0" y="0"/>
            <a:chExt cx="975360" cy="975360"/>
          </a:xfrm>
        </p:grpSpPr>
        <p:sp>
          <p:nvSpPr>
            <p:cNvPr id="12" name="Freeform 12" descr="preencoded.png"/>
            <p:cNvSpPr/>
            <p:nvPr/>
          </p:nvSpPr>
          <p:spPr>
            <a:xfrm>
              <a:off x="0" y="0"/>
              <a:ext cx="975360" cy="975360"/>
            </a:xfrm>
            <a:custGeom>
              <a:avLst/>
              <a:gdLst/>
              <a:ahLst/>
              <a:cxnLst/>
              <a:rect l="l" t="t" r="r" b="b"/>
              <a:pathLst>
                <a:path w="975360" h="975360">
                  <a:moveTo>
                    <a:pt x="0" y="0"/>
                  </a:moveTo>
                  <a:lnTo>
                    <a:pt x="975360" y="0"/>
                  </a:lnTo>
                  <a:lnTo>
                    <a:pt x="975360" y="975360"/>
                  </a:lnTo>
                  <a:lnTo>
                    <a:pt x="0" y="975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011680" y="2066544"/>
            <a:ext cx="15179040" cy="1129200"/>
            <a:chOff x="0" y="0"/>
            <a:chExt cx="20238720" cy="150559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0238720" cy="1505599"/>
            </a:xfrm>
            <a:custGeom>
              <a:avLst/>
              <a:gdLst/>
              <a:ahLst/>
              <a:cxnLst/>
              <a:rect l="l" t="t" r="r" b="b"/>
              <a:pathLst>
                <a:path w="20238720" h="1505599">
                  <a:moveTo>
                    <a:pt x="0" y="0"/>
                  </a:moveTo>
                  <a:lnTo>
                    <a:pt x="20238720" y="0"/>
                  </a:lnTo>
                  <a:lnTo>
                    <a:pt x="20238720" y="1505599"/>
                  </a:lnTo>
                  <a:lnTo>
                    <a:pt x="0" y="1505599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217386" b="-206461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20238720" cy="156274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840"/>
                </a:lnSpc>
              </a:pPr>
              <a:r>
                <a:rPr lang="en-US" sz="3200" b="1">
                  <a:solidFill>
                    <a:srgbClr val="0E8C5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Hipotēze par vispārēju konkurences kropļošanu NAV apstiprināta kaitīgas šķērssubsidēšanas vai dempinga formā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-152400" y="3566160"/>
            <a:ext cx="18440400" cy="1005840"/>
            <a:chOff x="0" y="0"/>
            <a:chExt cx="22433280" cy="134112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2433280" cy="1341120"/>
            </a:xfrm>
            <a:custGeom>
              <a:avLst/>
              <a:gdLst/>
              <a:ahLst/>
              <a:cxnLst/>
              <a:rect l="l" t="t" r="r" b="b"/>
              <a:pathLst>
                <a:path w="22433280" h="1341120">
                  <a:moveTo>
                    <a:pt x="0" y="0"/>
                  </a:moveTo>
                  <a:lnTo>
                    <a:pt x="22433280" y="0"/>
                  </a:lnTo>
                  <a:lnTo>
                    <a:pt x="22433280" y="1341120"/>
                  </a:lnTo>
                  <a:lnTo>
                    <a:pt x="0" y="1341120"/>
                  </a:lnTo>
                  <a:close/>
                </a:path>
              </a:pathLst>
            </a:custGeom>
            <a:solidFill>
              <a:srgbClr val="FFF8E1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05840" y="3712464"/>
            <a:ext cx="640080" cy="640080"/>
            <a:chOff x="0" y="0"/>
            <a:chExt cx="853440" cy="853440"/>
          </a:xfrm>
        </p:grpSpPr>
        <p:sp>
          <p:nvSpPr>
            <p:cNvPr id="19" name="Freeform 19" descr="preencoded.png"/>
            <p:cNvSpPr/>
            <p:nvPr/>
          </p:nvSpPr>
          <p:spPr>
            <a:xfrm>
              <a:off x="0" y="0"/>
              <a:ext cx="853440" cy="853440"/>
            </a:xfrm>
            <a:custGeom>
              <a:avLst/>
              <a:gdLst/>
              <a:ahLst/>
              <a:cxnLst/>
              <a:rect l="l" t="t" r="r" b="b"/>
              <a:pathLst>
                <a:path w="853440" h="853440">
                  <a:moveTo>
                    <a:pt x="0" y="0"/>
                  </a:moveTo>
                  <a:lnTo>
                    <a:pt x="853440" y="0"/>
                  </a:lnTo>
                  <a:lnTo>
                    <a:pt x="853440" y="853440"/>
                  </a:lnTo>
                  <a:lnTo>
                    <a:pt x="0" y="853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920240" y="3621024"/>
            <a:ext cx="15179040" cy="877824"/>
            <a:chOff x="0" y="0"/>
            <a:chExt cx="20238720" cy="117043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0238720" cy="1170432"/>
            </a:xfrm>
            <a:custGeom>
              <a:avLst/>
              <a:gdLst/>
              <a:ahLst/>
              <a:cxnLst/>
              <a:rect l="l" t="t" r="r" b="b"/>
              <a:pathLst>
                <a:path w="20238720" h="1170432">
                  <a:moveTo>
                    <a:pt x="0" y="0"/>
                  </a:moveTo>
                  <a:lnTo>
                    <a:pt x="20238720" y="0"/>
                  </a:lnTo>
                  <a:lnTo>
                    <a:pt x="20238720" y="1170432"/>
                  </a:lnTo>
                  <a:lnTo>
                    <a:pt x="0" y="1170432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286928" b="-286928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66675"/>
              <a:ext cx="20238720" cy="123710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320"/>
                </a:lnSpc>
              </a:pPr>
              <a:r>
                <a:rPr lang="lv-LV" sz="3600" b="1" dirty="0">
                  <a:solidFill>
                    <a:srgbClr val="F5A62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Bet </a:t>
              </a:r>
              <a:r>
                <a:rPr lang="en-US" sz="3600" b="1" dirty="0" err="1">
                  <a:solidFill>
                    <a:srgbClr val="F5A62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pastāv</a:t>
              </a:r>
              <a:r>
                <a:rPr lang="en-US" sz="3600" b="1" dirty="0">
                  <a:solidFill>
                    <a:srgbClr val="F5A62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600" b="1" dirty="0" err="1">
                  <a:solidFill>
                    <a:srgbClr val="F5A62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sistēmiski</a:t>
              </a:r>
              <a:r>
                <a:rPr lang="en-US" sz="3600" b="1" dirty="0">
                  <a:solidFill>
                    <a:srgbClr val="F5A62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600" b="1" dirty="0" err="1">
                  <a:solidFill>
                    <a:srgbClr val="F5A62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strukturāli</a:t>
              </a:r>
              <a:r>
                <a:rPr lang="en-US" sz="3600" b="1" dirty="0">
                  <a:solidFill>
                    <a:srgbClr val="F5A62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600" b="1" dirty="0" err="1">
                  <a:solidFill>
                    <a:srgbClr val="F5A62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riski</a:t>
              </a:r>
              <a:r>
                <a:rPr lang="en-US" sz="3600" b="1" dirty="0">
                  <a:solidFill>
                    <a:srgbClr val="F5A62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, kas </a:t>
              </a:r>
              <a:r>
                <a:rPr lang="en-US" sz="3600" b="1" dirty="0" err="1">
                  <a:solidFill>
                    <a:srgbClr val="F5A62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prasa</a:t>
              </a:r>
              <a:r>
                <a:rPr lang="en-US" sz="3600" b="1" dirty="0">
                  <a:solidFill>
                    <a:srgbClr val="F5A62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600" b="1" dirty="0" err="1">
                  <a:solidFill>
                    <a:srgbClr val="F5A62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uzlabojumus</a:t>
              </a:r>
              <a:endParaRPr lang="en-US" sz="3600" b="1" dirty="0">
                <a:solidFill>
                  <a:srgbClr val="F5A623"/>
                </a:solidFill>
                <a:latin typeface="Calibri (MS) Bold"/>
                <a:ea typeface="Calibri (MS) Bold"/>
                <a:cs typeface="Calibri (MS) Bold"/>
                <a:sym typeface="Calibri (MS) Bold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14400" y="4937760"/>
            <a:ext cx="16459200" cy="768096"/>
            <a:chOff x="0" y="0"/>
            <a:chExt cx="21945600" cy="102412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1945600" cy="1024128"/>
            </a:xfrm>
            <a:custGeom>
              <a:avLst/>
              <a:gdLst/>
              <a:ahLst/>
              <a:cxnLst/>
              <a:rect l="l" t="t" r="r" b="b"/>
              <a:pathLst>
                <a:path w="21945600" h="1024128">
                  <a:moveTo>
                    <a:pt x="0" y="0"/>
                  </a:moveTo>
                  <a:lnTo>
                    <a:pt x="21945600" y="0"/>
                  </a:lnTo>
                  <a:lnTo>
                    <a:pt x="2194560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367536" b="-367536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21945600" cy="107175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359"/>
                </a:lnSpc>
              </a:pPr>
              <a:r>
                <a:rPr lang="en-US" sz="2799" b="1" dirty="0">
                  <a:solidFill>
                    <a:srgbClr val="F5A62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⚠  </a:t>
              </a:r>
              <a:r>
                <a:rPr lang="en-US" sz="2799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NVD </a:t>
              </a:r>
              <a:r>
                <a:rPr lang="en-US" sz="2799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tarifi</a:t>
              </a:r>
              <a:r>
                <a:rPr lang="en-US" sz="2799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lv-LV" sz="2799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(bieži) </a:t>
              </a:r>
              <a:r>
                <a:rPr lang="en-US" sz="2799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nenosedz</a:t>
              </a:r>
              <a:r>
                <a:rPr lang="en-US" sz="2799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2799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pakalpojumu</a:t>
              </a:r>
              <a:r>
                <a:rPr lang="en-US" sz="2799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2799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faktiskās</a:t>
              </a:r>
              <a:r>
                <a:rPr lang="en-US" sz="2799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2799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izmaksas</a:t>
              </a:r>
              <a:r>
                <a:rPr lang="en-US" sz="2799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2799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gan</a:t>
              </a:r>
              <a:r>
                <a:rPr lang="en-US" sz="2799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2799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publiskajā</a:t>
              </a:r>
              <a:r>
                <a:rPr lang="en-US" sz="2799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, </a:t>
              </a:r>
              <a:r>
                <a:rPr lang="en-US" sz="2799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gan</a:t>
              </a:r>
              <a:r>
                <a:rPr lang="en-US" sz="2799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2799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privātajā</a:t>
              </a:r>
              <a:r>
                <a:rPr lang="en-US" sz="2799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2799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sektorā</a:t>
              </a:r>
              <a:endParaRPr lang="en-US" sz="2799" dirty="0">
                <a:solidFill>
                  <a:srgbClr val="393939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14400" y="5815584"/>
            <a:ext cx="16459200" cy="768096"/>
            <a:chOff x="0" y="0"/>
            <a:chExt cx="21945600" cy="102412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1945600" cy="1024128"/>
            </a:xfrm>
            <a:custGeom>
              <a:avLst/>
              <a:gdLst/>
              <a:ahLst/>
              <a:cxnLst/>
              <a:rect l="l" t="t" r="r" b="b"/>
              <a:pathLst>
                <a:path w="21945600" h="1024128">
                  <a:moveTo>
                    <a:pt x="0" y="0"/>
                  </a:moveTo>
                  <a:lnTo>
                    <a:pt x="21945600" y="0"/>
                  </a:lnTo>
                  <a:lnTo>
                    <a:pt x="2194560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367536" b="-367536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21945600" cy="107175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359"/>
                </a:lnSpc>
              </a:pPr>
              <a:r>
                <a:rPr lang="en-US" sz="2799" b="1" dirty="0">
                  <a:solidFill>
                    <a:srgbClr val="F5A62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⚠  </a:t>
              </a:r>
              <a:r>
                <a:rPr lang="lv-LV" sz="2799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</a:t>
              </a:r>
              <a:r>
                <a:rPr lang="en-US" sz="2799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aksas</a:t>
              </a:r>
              <a:r>
                <a:rPr lang="en-US" sz="2799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2799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pakalpojumi</a:t>
              </a:r>
              <a:r>
                <a:rPr lang="en-US" sz="2799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2799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faktiski</a:t>
              </a:r>
              <a:r>
                <a:rPr lang="en-US" sz="2799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2799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līdzsvaro</a:t>
              </a:r>
              <a:r>
                <a:rPr lang="en-US" sz="2799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NVD </a:t>
              </a:r>
              <a:r>
                <a:rPr lang="en-US" sz="2799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nepietiekamo</a:t>
              </a:r>
              <a:r>
                <a:rPr lang="en-US" sz="2799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2799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finansējumu</a:t>
              </a:r>
              <a:endParaRPr lang="en-US" sz="2799" dirty="0">
                <a:solidFill>
                  <a:srgbClr val="393939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14400" y="6693408"/>
            <a:ext cx="16459200" cy="768096"/>
            <a:chOff x="0" y="0"/>
            <a:chExt cx="21945600" cy="1024128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1945600" cy="1024128"/>
            </a:xfrm>
            <a:custGeom>
              <a:avLst/>
              <a:gdLst/>
              <a:ahLst/>
              <a:cxnLst/>
              <a:rect l="l" t="t" r="r" b="b"/>
              <a:pathLst>
                <a:path w="21945600" h="1024128">
                  <a:moveTo>
                    <a:pt x="0" y="0"/>
                  </a:moveTo>
                  <a:lnTo>
                    <a:pt x="21945600" y="0"/>
                  </a:lnTo>
                  <a:lnTo>
                    <a:pt x="2194560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367536" b="-367536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21945600" cy="107175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359"/>
                </a:lnSpc>
              </a:pPr>
              <a:r>
                <a:rPr lang="en-US" sz="2799" b="1">
                  <a:solidFill>
                    <a:srgbClr val="0E8C5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✓  </a:t>
              </a:r>
              <a:r>
                <a:rPr lang="en-US" sz="2799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Nav konstatētas plēsonīgi zemas (dempinga) cenas publiskā sektora ārstniecības iestādēs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914400" y="7571232"/>
            <a:ext cx="16459200" cy="768096"/>
            <a:chOff x="0" y="0"/>
            <a:chExt cx="21945600" cy="1024128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1945600" cy="1024128"/>
            </a:xfrm>
            <a:custGeom>
              <a:avLst/>
              <a:gdLst/>
              <a:ahLst/>
              <a:cxnLst/>
              <a:rect l="l" t="t" r="r" b="b"/>
              <a:pathLst>
                <a:path w="21945600" h="1024128">
                  <a:moveTo>
                    <a:pt x="0" y="0"/>
                  </a:moveTo>
                  <a:lnTo>
                    <a:pt x="21945600" y="0"/>
                  </a:lnTo>
                  <a:lnTo>
                    <a:pt x="2194560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367536" b="-367536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21945600" cy="107175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359"/>
                </a:lnSpc>
              </a:pPr>
              <a:r>
                <a:rPr lang="en-US" sz="2799" b="1">
                  <a:solidFill>
                    <a:srgbClr val="F5A62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⚠  </a:t>
              </a:r>
              <a:r>
                <a:rPr lang="en-US" sz="2799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Publiskā atbalsta pieejamības asimetrija starp publisko un privāto sektoru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14400" y="8449056"/>
            <a:ext cx="16459200" cy="768096"/>
            <a:chOff x="0" y="0"/>
            <a:chExt cx="21945600" cy="1024128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1945600" cy="1024128"/>
            </a:xfrm>
            <a:custGeom>
              <a:avLst/>
              <a:gdLst/>
              <a:ahLst/>
              <a:cxnLst/>
              <a:rect l="l" t="t" r="r" b="b"/>
              <a:pathLst>
                <a:path w="21945600" h="1024128">
                  <a:moveTo>
                    <a:pt x="0" y="0"/>
                  </a:moveTo>
                  <a:lnTo>
                    <a:pt x="21945600" y="0"/>
                  </a:lnTo>
                  <a:lnTo>
                    <a:pt x="2194560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367536" b="-367536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21945600" cy="107175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359"/>
                </a:lnSpc>
              </a:pPr>
              <a:r>
                <a:rPr lang="en-US" sz="2799" b="1">
                  <a:solidFill>
                    <a:srgbClr val="0E8C5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✓  </a:t>
              </a:r>
              <a:r>
                <a:rPr lang="en-US" sz="2799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Privātā sektora ārstniecības iestādes gatavas palielināt valsts apmaksāto pakalpojumu daļu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838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554480"/>
            <a:chOff x="0" y="0"/>
            <a:chExt cx="24384000" cy="20726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2072640"/>
            </a:xfrm>
            <a:custGeom>
              <a:avLst/>
              <a:gdLst/>
              <a:ahLst/>
              <a:cxnLst/>
              <a:rect l="l" t="t" r="r" b="b"/>
              <a:pathLst>
                <a:path w="24384000" h="2072640">
                  <a:moveTo>
                    <a:pt x="0" y="0"/>
                  </a:moveTo>
                  <a:lnTo>
                    <a:pt x="24384000" y="0"/>
                  </a:lnTo>
                  <a:lnTo>
                    <a:pt x="24384000" y="2072640"/>
                  </a:lnTo>
                  <a:lnTo>
                    <a:pt x="0" y="2072640"/>
                  </a:lnTo>
                  <a:close/>
                </a:path>
              </a:pathLst>
            </a:custGeom>
            <a:solidFill>
              <a:srgbClr val="00859B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14400" y="219456"/>
            <a:ext cx="16459200" cy="1097280"/>
            <a:chOff x="0" y="0"/>
            <a:chExt cx="21945600" cy="14630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945600" cy="1463040"/>
            </a:xfrm>
            <a:custGeom>
              <a:avLst/>
              <a:gdLst/>
              <a:ahLst/>
              <a:cxnLst/>
              <a:rect l="l" t="t" r="r" b="b"/>
              <a:pathLst>
                <a:path w="21945600" h="1463040">
                  <a:moveTo>
                    <a:pt x="0" y="0"/>
                  </a:moveTo>
                  <a:lnTo>
                    <a:pt x="21945600" y="0"/>
                  </a:lnTo>
                  <a:lnTo>
                    <a:pt x="2194560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242275" b="-242275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9525"/>
              <a:ext cx="21945600" cy="14535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280"/>
                </a:lnSpc>
              </a:pPr>
              <a:r>
                <a:rPr lang="en-US" sz="4400" b="1">
                  <a:solidFill>
                    <a:srgbClr val="FFFFFF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PRIEKŠLIKUMS: TARIFU FORMULAS PAPILDINĀJUMS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31520" y="2011680"/>
            <a:ext cx="7315200" cy="548640"/>
            <a:chOff x="0" y="0"/>
            <a:chExt cx="9753600" cy="7315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753600" cy="731520"/>
            </a:xfrm>
            <a:custGeom>
              <a:avLst/>
              <a:gdLst/>
              <a:ahLst/>
              <a:cxnLst/>
              <a:rect l="l" t="t" r="r" b="b"/>
              <a:pathLst>
                <a:path w="9753600" h="731520">
                  <a:moveTo>
                    <a:pt x="0" y="0"/>
                  </a:moveTo>
                  <a:lnTo>
                    <a:pt x="9753600" y="0"/>
                  </a:lnTo>
                  <a:lnTo>
                    <a:pt x="97536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209800" b="-209800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9753600" cy="77914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>
                  <a:solidFill>
                    <a:srgbClr val="6B728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Pašreizējā formula: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31520" y="2560320"/>
            <a:ext cx="16824960" cy="1097280"/>
            <a:chOff x="0" y="0"/>
            <a:chExt cx="22433280" cy="146304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433280" cy="1463040"/>
            </a:xfrm>
            <a:custGeom>
              <a:avLst/>
              <a:gdLst/>
              <a:ahLst/>
              <a:cxnLst/>
              <a:rect l="l" t="t" r="r" b="b"/>
              <a:pathLst>
                <a:path w="22433280" h="1463040">
                  <a:moveTo>
                    <a:pt x="0" y="0"/>
                  </a:moveTo>
                  <a:lnTo>
                    <a:pt x="22433280" y="0"/>
                  </a:lnTo>
                  <a:lnTo>
                    <a:pt x="22433280" y="1463040"/>
                  </a:lnTo>
                  <a:lnTo>
                    <a:pt x="0" y="1463040"/>
                  </a:lnTo>
                  <a:close/>
                </a:path>
              </a:pathLst>
            </a:custGeom>
            <a:solidFill>
              <a:srgbClr val="F0F8F9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97280" y="2596896"/>
            <a:ext cx="16093440" cy="1005840"/>
            <a:chOff x="0" y="0"/>
            <a:chExt cx="21457920" cy="134112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1457920" cy="1341120"/>
            </a:xfrm>
            <a:custGeom>
              <a:avLst/>
              <a:gdLst/>
              <a:ahLst/>
              <a:cxnLst/>
              <a:rect l="l" t="t" r="r" b="b"/>
              <a:pathLst>
                <a:path w="21457920" h="1341120">
                  <a:moveTo>
                    <a:pt x="0" y="0"/>
                  </a:moveTo>
                  <a:lnTo>
                    <a:pt x="21457920" y="0"/>
                  </a:lnTo>
                  <a:lnTo>
                    <a:pt x="21457920" y="1341120"/>
                  </a:lnTo>
                  <a:lnTo>
                    <a:pt x="0" y="134112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261760" b="-261760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21457920" cy="140779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840"/>
                </a:lnSpc>
              </a:pPr>
              <a:r>
                <a:rPr lang="en-US" sz="3200">
                  <a:solidFill>
                    <a:srgbClr val="393939"/>
                  </a:solidFill>
                  <a:latin typeface="Consolas"/>
                  <a:ea typeface="Consolas"/>
                  <a:cs typeface="Consolas"/>
                  <a:sym typeface="Consolas"/>
                </a:rPr>
                <a:t>TC = VC (D + S + M + E) + FC (U + A + N)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31520" y="4114800"/>
            <a:ext cx="7315200" cy="548640"/>
            <a:chOff x="0" y="0"/>
            <a:chExt cx="9753600" cy="7315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753600" cy="731520"/>
            </a:xfrm>
            <a:custGeom>
              <a:avLst/>
              <a:gdLst/>
              <a:ahLst/>
              <a:cxnLst/>
              <a:rect l="l" t="t" r="r" b="b"/>
              <a:pathLst>
                <a:path w="9753600" h="731520">
                  <a:moveTo>
                    <a:pt x="0" y="0"/>
                  </a:moveTo>
                  <a:lnTo>
                    <a:pt x="9753600" y="0"/>
                  </a:lnTo>
                  <a:lnTo>
                    <a:pt x="97536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209800" b="-209800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9753600" cy="77914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 b="1">
                  <a:solidFill>
                    <a:srgbClr val="00859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Ierosinātā formula: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31520" y="4663440"/>
            <a:ext cx="16824960" cy="1280160"/>
            <a:chOff x="0" y="0"/>
            <a:chExt cx="22433280" cy="170688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2433280" cy="1706880"/>
            </a:xfrm>
            <a:custGeom>
              <a:avLst/>
              <a:gdLst/>
              <a:ahLst/>
              <a:cxnLst/>
              <a:rect l="l" t="t" r="r" b="b"/>
              <a:pathLst>
                <a:path w="22433280" h="1706880">
                  <a:moveTo>
                    <a:pt x="0" y="0"/>
                  </a:moveTo>
                  <a:lnTo>
                    <a:pt x="22433280" y="0"/>
                  </a:lnTo>
                  <a:lnTo>
                    <a:pt x="22433280" y="1706880"/>
                  </a:lnTo>
                  <a:lnTo>
                    <a:pt x="0" y="1706880"/>
                  </a:lnTo>
                  <a:close/>
                </a:path>
              </a:pathLst>
            </a:custGeom>
            <a:solidFill>
              <a:srgbClr val="E6F7F9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31520" y="4663440"/>
            <a:ext cx="128016" cy="1280160"/>
            <a:chOff x="0" y="0"/>
            <a:chExt cx="170688" cy="170688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0688" cy="1706880"/>
            </a:xfrm>
            <a:custGeom>
              <a:avLst/>
              <a:gdLst/>
              <a:ahLst/>
              <a:cxnLst/>
              <a:rect l="l" t="t" r="r" b="b"/>
              <a:pathLst>
                <a:path w="170688" h="1706880">
                  <a:moveTo>
                    <a:pt x="0" y="0"/>
                  </a:moveTo>
                  <a:lnTo>
                    <a:pt x="170688" y="0"/>
                  </a:lnTo>
                  <a:lnTo>
                    <a:pt x="170688" y="1706880"/>
                  </a:lnTo>
                  <a:lnTo>
                    <a:pt x="0" y="1706880"/>
                  </a:lnTo>
                  <a:close/>
                </a:path>
              </a:pathLst>
            </a:custGeom>
            <a:solidFill>
              <a:srgbClr val="00859B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188720" y="4700016"/>
            <a:ext cx="15910560" cy="1188720"/>
            <a:chOff x="0" y="0"/>
            <a:chExt cx="21214080" cy="158496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1214080" cy="1584960"/>
            </a:xfrm>
            <a:custGeom>
              <a:avLst/>
              <a:gdLst/>
              <a:ahLst/>
              <a:cxnLst/>
              <a:rect l="l" t="t" r="r" b="b"/>
              <a:pathLst>
                <a:path w="21214080" h="1584960">
                  <a:moveTo>
                    <a:pt x="0" y="0"/>
                  </a:moveTo>
                  <a:lnTo>
                    <a:pt x="21214080" y="0"/>
                  </a:lnTo>
                  <a:lnTo>
                    <a:pt x="21214080" y="1584960"/>
                  </a:lnTo>
                  <a:lnTo>
                    <a:pt x="0" y="158496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210799" b="-210799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66675"/>
              <a:ext cx="21214080" cy="165163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840"/>
                </a:lnSpc>
              </a:pPr>
              <a:r>
                <a:rPr lang="en-US" sz="3200">
                  <a:solidFill>
                    <a:srgbClr val="393939"/>
                  </a:solidFill>
                  <a:latin typeface="Consolas"/>
                  <a:ea typeface="Consolas"/>
                  <a:cs typeface="Consolas"/>
                  <a:sym typeface="Consolas"/>
                </a:rPr>
                <a:t>TC = VC (D + S + M + E) + FC (U + A + N) + </a:t>
              </a:r>
              <a:r>
                <a:rPr lang="en-US" sz="3200" b="1">
                  <a:solidFill>
                    <a:srgbClr val="00859B"/>
                  </a:solidFill>
                  <a:latin typeface="Consolas Bold"/>
                  <a:ea typeface="Consolas Bold"/>
                  <a:cs typeface="Consolas Bold"/>
                  <a:sym typeface="Consolas Bold"/>
                </a:rPr>
                <a:t>VA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731520" y="6309360"/>
            <a:ext cx="16459200" cy="640080"/>
            <a:chOff x="0" y="0"/>
            <a:chExt cx="21945600" cy="85344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1945600" cy="853440"/>
            </a:xfrm>
            <a:custGeom>
              <a:avLst/>
              <a:gdLst/>
              <a:ahLst/>
              <a:cxnLst/>
              <a:rect l="l" t="t" r="r" b="b"/>
              <a:pathLst>
                <a:path w="21945600" h="853440">
                  <a:moveTo>
                    <a:pt x="0" y="0"/>
                  </a:moveTo>
                  <a:lnTo>
                    <a:pt x="21945600" y="0"/>
                  </a:lnTo>
                  <a:lnTo>
                    <a:pt x="21945600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451043" b="-451043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0"/>
              <a:ext cx="21945600" cy="85344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b="1">
                  <a:solidFill>
                    <a:srgbClr val="1F2A44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VA — Valsts apmaksāto veselības aprūpes pakalpojumu attīstīšana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097280" y="7132320"/>
            <a:ext cx="16093440" cy="640080"/>
            <a:chOff x="0" y="0"/>
            <a:chExt cx="21457920" cy="85344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1457920" cy="853440"/>
            </a:xfrm>
            <a:custGeom>
              <a:avLst/>
              <a:gdLst/>
              <a:ahLst/>
              <a:cxnLst/>
              <a:rect l="l" t="t" r="r" b="b"/>
              <a:pathLst>
                <a:path w="21457920" h="853440">
                  <a:moveTo>
                    <a:pt x="0" y="0"/>
                  </a:moveTo>
                  <a:lnTo>
                    <a:pt x="21457920" y="0"/>
                  </a:lnTo>
                  <a:lnTo>
                    <a:pt x="21457920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439909" b="-439909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47625"/>
              <a:ext cx="21457920" cy="9010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359"/>
                </a:lnSpc>
              </a:pPr>
              <a:r>
                <a:rPr lang="en-US" sz="2799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✓  Diferencējama atkarībā no pakalpojuma nozīmīguma un sarežģītības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097280" y="7827264"/>
            <a:ext cx="16093440" cy="640080"/>
            <a:chOff x="0" y="0"/>
            <a:chExt cx="21457920" cy="85344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21457920" cy="853440"/>
            </a:xfrm>
            <a:custGeom>
              <a:avLst/>
              <a:gdLst/>
              <a:ahLst/>
              <a:cxnLst/>
              <a:rect l="l" t="t" r="r" b="b"/>
              <a:pathLst>
                <a:path w="21457920" h="853440">
                  <a:moveTo>
                    <a:pt x="0" y="0"/>
                  </a:moveTo>
                  <a:lnTo>
                    <a:pt x="21457920" y="0"/>
                  </a:lnTo>
                  <a:lnTo>
                    <a:pt x="21457920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439909" b="-439909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47625"/>
              <a:ext cx="21457920" cy="9010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359"/>
                </a:lnSpc>
              </a:pPr>
              <a:r>
                <a:rPr lang="en-US" sz="2799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✓  Tiesiski līdzvērtīgi pieejama visiem sniedzējiem — neatkarīgi no īpašumtiesību piederības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097280" y="8522208"/>
            <a:ext cx="16093440" cy="640080"/>
            <a:chOff x="0" y="0"/>
            <a:chExt cx="21457920" cy="85344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21457920" cy="853440"/>
            </a:xfrm>
            <a:custGeom>
              <a:avLst/>
              <a:gdLst/>
              <a:ahLst/>
              <a:cxnLst/>
              <a:rect l="l" t="t" r="r" b="b"/>
              <a:pathLst>
                <a:path w="21457920" h="853440">
                  <a:moveTo>
                    <a:pt x="0" y="0"/>
                  </a:moveTo>
                  <a:lnTo>
                    <a:pt x="21457920" y="0"/>
                  </a:lnTo>
                  <a:lnTo>
                    <a:pt x="21457920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439909" b="-439909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47625"/>
              <a:ext cx="21457920" cy="9010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359"/>
                </a:lnSpc>
              </a:pPr>
              <a:r>
                <a:rPr lang="en-US" sz="2799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✓  </a:t>
              </a:r>
              <a:r>
                <a:rPr lang="en-US" sz="2799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Mazina</a:t>
              </a:r>
              <a:r>
                <a:rPr lang="en-US" sz="2799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2799" i="1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ad hoc </a:t>
              </a:r>
              <a:r>
                <a:rPr lang="en-US" sz="2799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atbalsta</a:t>
              </a:r>
              <a:r>
                <a:rPr lang="en-US" sz="2799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2799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nepieciešamību</a:t>
              </a:r>
              <a:r>
                <a:rPr lang="en-US" sz="2799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un </a:t>
              </a:r>
              <a:r>
                <a:rPr lang="en-US" sz="2799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šķērssubsidēšanas</a:t>
              </a:r>
              <a:r>
                <a:rPr lang="en-US" sz="2799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2799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risku</a:t>
              </a:r>
              <a:endParaRPr lang="en-US" sz="2799" dirty="0">
                <a:solidFill>
                  <a:srgbClr val="393939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097280" y="9217152"/>
            <a:ext cx="16093440" cy="640080"/>
            <a:chOff x="0" y="0"/>
            <a:chExt cx="21457920" cy="85344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21457920" cy="853440"/>
            </a:xfrm>
            <a:custGeom>
              <a:avLst/>
              <a:gdLst/>
              <a:ahLst/>
              <a:cxnLst/>
              <a:rect l="l" t="t" r="r" b="b"/>
              <a:pathLst>
                <a:path w="21457920" h="853440">
                  <a:moveTo>
                    <a:pt x="0" y="0"/>
                  </a:moveTo>
                  <a:lnTo>
                    <a:pt x="21457920" y="0"/>
                  </a:lnTo>
                  <a:lnTo>
                    <a:pt x="21457920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439909" b="-439909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47625"/>
              <a:ext cx="21457920" cy="9010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359"/>
                </a:lnSpc>
              </a:pPr>
              <a:r>
                <a:rPr lang="en-US" sz="2799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✓  </a:t>
              </a:r>
              <a:r>
                <a:rPr lang="en-US" sz="2799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Veicina</a:t>
              </a:r>
              <a:r>
                <a:rPr lang="en-US" sz="2799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2799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ilgtspējīgu</a:t>
              </a:r>
              <a:r>
                <a:rPr lang="en-US" sz="2799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2799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attīstību</a:t>
              </a:r>
              <a:r>
                <a:rPr lang="en-US" sz="2799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, tai </a:t>
              </a:r>
              <a:r>
                <a:rPr lang="en-US" sz="2799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skaitā</a:t>
              </a:r>
              <a:r>
                <a:rPr lang="en-US" sz="2799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lv-LV" sz="2799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ārstniecisko kvalitāti un </a:t>
              </a:r>
              <a:r>
                <a:rPr lang="en-US" sz="2799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digitālo</a:t>
              </a:r>
              <a:r>
                <a:rPr lang="en-US" sz="2799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2799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kapacitāti</a:t>
              </a:r>
              <a:endParaRPr lang="en-US" sz="2799" dirty="0">
                <a:solidFill>
                  <a:srgbClr val="393939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92718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554480"/>
            <a:chOff x="0" y="0"/>
            <a:chExt cx="24384000" cy="20726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2072640"/>
            </a:xfrm>
            <a:custGeom>
              <a:avLst/>
              <a:gdLst/>
              <a:ahLst/>
              <a:cxnLst/>
              <a:rect l="l" t="t" r="r" b="b"/>
              <a:pathLst>
                <a:path w="24384000" h="2072640">
                  <a:moveTo>
                    <a:pt x="0" y="0"/>
                  </a:moveTo>
                  <a:lnTo>
                    <a:pt x="24384000" y="0"/>
                  </a:lnTo>
                  <a:lnTo>
                    <a:pt x="24384000" y="2072640"/>
                  </a:lnTo>
                  <a:lnTo>
                    <a:pt x="0" y="2072640"/>
                  </a:lnTo>
                  <a:close/>
                </a:path>
              </a:pathLst>
            </a:custGeom>
            <a:solidFill>
              <a:srgbClr val="00859B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14400" y="219456"/>
            <a:ext cx="16459200" cy="1097280"/>
            <a:chOff x="0" y="0"/>
            <a:chExt cx="21945600" cy="14630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945600" cy="1463040"/>
            </a:xfrm>
            <a:custGeom>
              <a:avLst/>
              <a:gdLst/>
              <a:ahLst/>
              <a:cxnLst/>
              <a:rect l="l" t="t" r="r" b="b"/>
              <a:pathLst>
                <a:path w="21945600" h="1463040">
                  <a:moveTo>
                    <a:pt x="0" y="0"/>
                  </a:moveTo>
                  <a:lnTo>
                    <a:pt x="21945600" y="0"/>
                  </a:lnTo>
                  <a:lnTo>
                    <a:pt x="2194560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242275" b="-242275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21945600" cy="146304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840"/>
                </a:lnSpc>
              </a:pPr>
              <a:r>
                <a:rPr lang="en-US" sz="3200" b="1">
                  <a:solidFill>
                    <a:srgbClr val="FFFFFF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GALVENIE PRIEKŠLIKUMI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31520" y="1803512"/>
            <a:ext cx="640080" cy="640080"/>
            <a:chOff x="0" y="0"/>
            <a:chExt cx="853440" cy="8534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53440" cy="853440"/>
            </a:xfrm>
            <a:custGeom>
              <a:avLst/>
              <a:gdLst/>
              <a:ahLst/>
              <a:cxnLst/>
              <a:rect l="l" t="t" r="r" b="b"/>
              <a:pathLst>
                <a:path w="853440" h="853440">
                  <a:moveTo>
                    <a:pt x="0" y="426720"/>
                  </a:moveTo>
                  <a:cubicBezTo>
                    <a:pt x="0" y="191008"/>
                    <a:pt x="191008" y="0"/>
                    <a:pt x="426720" y="0"/>
                  </a:cubicBezTo>
                  <a:cubicBezTo>
                    <a:pt x="662432" y="0"/>
                    <a:pt x="853440" y="191008"/>
                    <a:pt x="853440" y="426720"/>
                  </a:cubicBezTo>
                  <a:cubicBezTo>
                    <a:pt x="853440" y="662432"/>
                    <a:pt x="662432" y="853440"/>
                    <a:pt x="426720" y="853440"/>
                  </a:cubicBezTo>
                  <a:cubicBezTo>
                    <a:pt x="191008" y="853440"/>
                    <a:pt x="0" y="662432"/>
                    <a:pt x="0" y="426720"/>
                  </a:cubicBezTo>
                  <a:close/>
                </a:path>
              </a:pathLst>
            </a:custGeom>
            <a:solidFill>
              <a:srgbClr val="00859B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31520" y="1803512"/>
            <a:ext cx="640080" cy="640080"/>
            <a:chOff x="0" y="0"/>
            <a:chExt cx="853440" cy="8534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53440" cy="853440"/>
            </a:xfrm>
            <a:custGeom>
              <a:avLst/>
              <a:gdLst/>
              <a:ahLst/>
              <a:cxnLst/>
              <a:rect l="l" t="t" r="r" b="b"/>
              <a:pathLst>
                <a:path w="853440" h="853440">
                  <a:moveTo>
                    <a:pt x="0" y="0"/>
                  </a:moveTo>
                  <a:lnTo>
                    <a:pt x="853440" y="0"/>
                  </a:lnTo>
                  <a:lnTo>
                    <a:pt x="853440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-78303" r="-78303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853440" cy="9105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840"/>
                </a:lnSpc>
              </a:pPr>
              <a:r>
                <a:rPr lang="en-US" sz="32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1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737360" y="1730360"/>
            <a:ext cx="3840480" cy="694944"/>
            <a:chOff x="0" y="0"/>
            <a:chExt cx="5120640" cy="92659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120640" cy="926592"/>
            </a:xfrm>
            <a:custGeom>
              <a:avLst/>
              <a:gdLst/>
              <a:ahLst/>
              <a:cxnLst/>
              <a:rect l="l" t="t" r="r" b="b"/>
              <a:pathLst>
                <a:path w="5120640" h="926592">
                  <a:moveTo>
                    <a:pt x="0" y="0"/>
                  </a:moveTo>
                  <a:lnTo>
                    <a:pt x="5120640" y="0"/>
                  </a:lnTo>
                  <a:lnTo>
                    <a:pt x="512064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57680" b="-57680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5120640" cy="98374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840"/>
                </a:lnSpc>
              </a:pPr>
              <a:r>
                <a:rPr lang="en-US" sz="3200" b="1">
                  <a:solidFill>
                    <a:srgbClr val="00859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VM, NVD, FM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669280" y="1501261"/>
            <a:ext cx="11704321" cy="1358299"/>
            <a:chOff x="0" y="-305465"/>
            <a:chExt cx="15605761" cy="181106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5605761" cy="1505599"/>
            </a:xfrm>
            <a:custGeom>
              <a:avLst/>
              <a:gdLst/>
              <a:ahLst/>
              <a:cxnLst/>
              <a:rect l="l" t="t" r="r" b="b"/>
              <a:pathLst>
                <a:path w="15605761" h="1505599">
                  <a:moveTo>
                    <a:pt x="0" y="0"/>
                  </a:moveTo>
                  <a:lnTo>
                    <a:pt x="15605761" y="0"/>
                  </a:lnTo>
                  <a:lnTo>
                    <a:pt x="15605761" y="1505599"/>
                  </a:lnTo>
                  <a:lnTo>
                    <a:pt x="0" y="1505599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71193" b="-132736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05465"/>
              <a:ext cx="15605760" cy="15627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3840"/>
                </a:lnSpc>
              </a:pP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Panākt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regulāru</a:t>
              </a:r>
              <a:r>
                <a:rPr lang="lv-LV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tarifu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pārskatīšanu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atbilstoši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to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faktiskajām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sniegšanas</a:t>
              </a:r>
              <a:r>
                <a:rPr lang="lv-LV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izmaksām</a:t>
              </a:r>
              <a:endParaRPr lang="en-US" sz="3200" dirty="0">
                <a:solidFill>
                  <a:srgbClr val="393939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734188" y="2568436"/>
            <a:ext cx="15551153" cy="6353"/>
            <a:chOff x="0" y="0"/>
            <a:chExt cx="20734871" cy="8471"/>
          </a:xfrm>
        </p:grpSpPr>
        <p:sp>
          <p:nvSpPr>
            <p:cNvPr id="21" name="Freeform 21"/>
            <p:cNvSpPr/>
            <p:nvPr/>
          </p:nvSpPr>
          <p:spPr>
            <a:xfrm>
              <a:off x="4191" y="0"/>
              <a:ext cx="20726399" cy="8509"/>
            </a:xfrm>
            <a:custGeom>
              <a:avLst/>
              <a:gdLst/>
              <a:ahLst/>
              <a:cxnLst/>
              <a:rect l="l" t="t" r="r" b="b"/>
              <a:pathLst>
                <a:path w="20726399" h="8509">
                  <a:moveTo>
                    <a:pt x="0" y="0"/>
                  </a:moveTo>
                  <a:lnTo>
                    <a:pt x="20726399" y="0"/>
                  </a:lnTo>
                  <a:lnTo>
                    <a:pt x="20726399" y="8509"/>
                  </a:lnTo>
                  <a:lnTo>
                    <a:pt x="0" y="8509"/>
                  </a:lnTo>
                  <a:close/>
                </a:path>
              </a:pathLst>
            </a:custGeom>
            <a:solidFill>
              <a:srgbClr val="E5E7EB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31520" y="2864216"/>
            <a:ext cx="640080" cy="640080"/>
            <a:chOff x="0" y="0"/>
            <a:chExt cx="853440" cy="85344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53440" cy="853440"/>
            </a:xfrm>
            <a:custGeom>
              <a:avLst/>
              <a:gdLst/>
              <a:ahLst/>
              <a:cxnLst/>
              <a:rect l="l" t="t" r="r" b="b"/>
              <a:pathLst>
                <a:path w="853440" h="853440">
                  <a:moveTo>
                    <a:pt x="0" y="426720"/>
                  </a:moveTo>
                  <a:cubicBezTo>
                    <a:pt x="0" y="191008"/>
                    <a:pt x="191008" y="0"/>
                    <a:pt x="426720" y="0"/>
                  </a:cubicBezTo>
                  <a:cubicBezTo>
                    <a:pt x="662432" y="0"/>
                    <a:pt x="853440" y="191008"/>
                    <a:pt x="853440" y="426720"/>
                  </a:cubicBezTo>
                  <a:cubicBezTo>
                    <a:pt x="853440" y="662432"/>
                    <a:pt x="662432" y="853440"/>
                    <a:pt x="426720" y="853440"/>
                  </a:cubicBezTo>
                  <a:cubicBezTo>
                    <a:pt x="191008" y="853440"/>
                    <a:pt x="0" y="662432"/>
                    <a:pt x="0" y="426720"/>
                  </a:cubicBezTo>
                  <a:close/>
                </a:path>
              </a:pathLst>
            </a:custGeom>
            <a:solidFill>
              <a:srgbClr val="00859B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31520" y="2864216"/>
            <a:ext cx="640080" cy="640080"/>
            <a:chOff x="0" y="0"/>
            <a:chExt cx="853440" cy="85344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53440" cy="853440"/>
            </a:xfrm>
            <a:custGeom>
              <a:avLst/>
              <a:gdLst/>
              <a:ahLst/>
              <a:cxnLst/>
              <a:rect l="l" t="t" r="r" b="b"/>
              <a:pathLst>
                <a:path w="853440" h="853440">
                  <a:moveTo>
                    <a:pt x="0" y="0"/>
                  </a:moveTo>
                  <a:lnTo>
                    <a:pt x="853440" y="0"/>
                  </a:lnTo>
                  <a:lnTo>
                    <a:pt x="853440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-78303" r="-78303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57150"/>
              <a:ext cx="853440" cy="9105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840"/>
                </a:lnSpc>
              </a:pPr>
              <a:r>
                <a:rPr lang="en-US" sz="32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2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737360" y="2791064"/>
            <a:ext cx="3840480" cy="694944"/>
            <a:chOff x="0" y="0"/>
            <a:chExt cx="5120640" cy="92659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5120640" cy="926592"/>
            </a:xfrm>
            <a:custGeom>
              <a:avLst/>
              <a:gdLst/>
              <a:ahLst/>
              <a:cxnLst/>
              <a:rect l="l" t="t" r="r" b="b"/>
              <a:pathLst>
                <a:path w="5120640" h="926592">
                  <a:moveTo>
                    <a:pt x="0" y="0"/>
                  </a:moveTo>
                  <a:lnTo>
                    <a:pt x="5120640" y="0"/>
                  </a:lnTo>
                  <a:lnTo>
                    <a:pt x="512064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57680" b="-57680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57150"/>
              <a:ext cx="5120640" cy="98374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840"/>
                </a:lnSpc>
              </a:pPr>
              <a:r>
                <a:rPr lang="en-US" sz="3200" b="1" dirty="0">
                  <a:solidFill>
                    <a:srgbClr val="00859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VM, NVD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5669280" y="2533326"/>
            <a:ext cx="11723340" cy="1386938"/>
            <a:chOff x="0" y="-343650"/>
            <a:chExt cx="15631120" cy="1849249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5605761" cy="1505599"/>
            </a:xfrm>
            <a:custGeom>
              <a:avLst/>
              <a:gdLst/>
              <a:ahLst/>
              <a:cxnLst/>
              <a:rect l="l" t="t" r="r" b="b"/>
              <a:pathLst>
                <a:path w="15605761" h="1505599">
                  <a:moveTo>
                    <a:pt x="0" y="0"/>
                  </a:moveTo>
                  <a:lnTo>
                    <a:pt x="15605761" y="0"/>
                  </a:lnTo>
                  <a:lnTo>
                    <a:pt x="15605761" y="1505599"/>
                  </a:lnTo>
                  <a:lnTo>
                    <a:pt x="0" y="1505599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71193" b="-132736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25360" y="-343650"/>
              <a:ext cx="15605760" cy="15627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840"/>
                </a:lnSpc>
              </a:pP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Papildināt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tarifu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formulu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ar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veselības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pakalpojumu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attīstības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komponenti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(VA)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734188" y="3629140"/>
            <a:ext cx="15551153" cy="6353"/>
            <a:chOff x="0" y="0"/>
            <a:chExt cx="20734871" cy="8471"/>
          </a:xfrm>
        </p:grpSpPr>
        <p:sp>
          <p:nvSpPr>
            <p:cNvPr id="34" name="Freeform 34"/>
            <p:cNvSpPr/>
            <p:nvPr/>
          </p:nvSpPr>
          <p:spPr>
            <a:xfrm>
              <a:off x="4191" y="0"/>
              <a:ext cx="20726399" cy="8509"/>
            </a:xfrm>
            <a:custGeom>
              <a:avLst/>
              <a:gdLst/>
              <a:ahLst/>
              <a:cxnLst/>
              <a:rect l="l" t="t" r="r" b="b"/>
              <a:pathLst>
                <a:path w="20726399" h="8509">
                  <a:moveTo>
                    <a:pt x="0" y="0"/>
                  </a:moveTo>
                  <a:lnTo>
                    <a:pt x="20726399" y="0"/>
                  </a:lnTo>
                  <a:lnTo>
                    <a:pt x="20726399" y="8509"/>
                  </a:lnTo>
                  <a:lnTo>
                    <a:pt x="0" y="8509"/>
                  </a:lnTo>
                  <a:close/>
                </a:path>
              </a:pathLst>
            </a:custGeom>
            <a:solidFill>
              <a:srgbClr val="E5E7EB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731520" y="3924920"/>
            <a:ext cx="640080" cy="640080"/>
            <a:chOff x="0" y="0"/>
            <a:chExt cx="853440" cy="85344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53440" cy="853440"/>
            </a:xfrm>
            <a:custGeom>
              <a:avLst/>
              <a:gdLst/>
              <a:ahLst/>
              <a:cxnLst/>
              <a:rect l="l" t="t" r="r" b="b"/>
              <a:pathLst>
                <a:path w="853440" h="853440">
                  <a:moveTo>
                    <a:pt x="0" y="426720"/>
                  </a:moveTo>
                  <a:cubicBezTo>
                    <a:pt x="0" y="191008"/>
                    <a:pt x="191008" y="0"/>
                    <a:pt x="426720" y="0"/>
                  </a:cubicBezTo>
                  <a:cubicBezTo>
                    <a:pt x="662432" y="0"/>
                    <a:pt x="853440" y="191008"/>
                    <a:pt x="853440" y="426720"/>
                  </a:cubicBezTo>
                  <a:cubicBezTo>
                    <a:pt x="853440" y="662432"/>
                    <a:pt x="662432" y="853440"/>
                    <a:pt x="426720" y="853440"/>
                  </a:cubicBezTo>
                  <a:cubicBezTo>
                    <a:pt x="191008" y="853440"/>
                    <a:pt x="0" y="662432"/>
                    <a:pt x="0" y="426720"/>
                  </a:cubicBezTo>
                  <a:close/>
                </a:path>
              </a:pathLst>
            </a:custGeom>
            <a:solidFill>
              <a:srgbClr val="00859B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731520" y="3924920"/>
            <a:ext cx="640080" cy="640080"/>
            <a:chOff x="0" y="0"/>
            <a:chExt cx="853440" cy="85344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53440" cy="853440"/>
            </a:xfrm>
            <a:custGeom>
              <a:avLst/>
              <a:gdLst/>
              <a:ahLst/>
              <a:cxnLst/>
              <a:rect l="l" t="t" r="r" b="b"/>
              <a:pathLst>
                <a:path w="853440" h="853440">
                  <a:moveTo>
                    <a:pt x="0" y="0"/>
                  </a:moveTo>
                  <a:lnTo>
                    <a:pt x="853440" y="0"/>
                  </a:lnTo>
                  <a:lnTo>
                    <a:pt x="853440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-78303" r="-78303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57150"/>
              <a:ext cx="853440" cy="9105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840"/>
                </a:lnSpc>
              </a:pPr>
              <a:r>
                <a:rPr lang="en-US" sz="32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3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737360" y="3851768"/>
            <a:ext cx="3840480" cy="694944"/>
            <a:chOff x="0" y="0"/>
            <a:chExt cx="5120640" cy="926592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5120640" cy="926592"/>
            </a:xfrm>
            <a:custGeom>
              <a:avLst/>
              <a:gdLst/>
              <a:ahLst/>
              <a:cxnLst/>
              <a:rect l="l" t="t" r="r" b="b"/>
              <a:pathLst>
                <a:path w="5120640" h="926592">
                  <a:moveTo>
                    <a:pt x="0" y="0"/>
                  </a:moveTo>
                  <a:lnTo>
                    <a:pt x="5120640" y="0"/>
                  </a:lnTo>
                  <a:lnTo>
                    <a:pt x="512064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57680" b="-57680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57150"/>
              <a:ext cx="5120640" cy="98374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840"/>
                </a:lnSpc>
              </a:pPr>
              <a:r>
                <a:rPr lang="en-US" sz="3200" b="1">
                  <a:solidFill>
                    <a:srgbClr val="00859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VM, NVD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5669280" y="3851768"/>
            <a:ext cx="11704320" cy="694944"/>
            <a:chOff x="0" y="0"/>
            <a:chExt cx="15605760" cy="926592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5605761" cy="926592"/>
            </a:xfrm>
            <a:custGeom>
              <a:avLst/>
              <a:gdLst/>
              <a:ahLst/>
              <a:cxnLst/>
              <a:rect l="l" t="t" r="r" b="b"/>
              <a:pathLst>
                <a:path w="15605761" h="926592">
                  <a:moveTo>
                    <a:pt x="0" y="0"/>
                  </a:moveTo>
                  <a:lnTo>
                    <a:pt x="15605761" y="0"/>
                  </a:lnTo>
                  <a:lnTo>
                    <a:pt x="15605761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278169" b="-278169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-57150"/>
              <a:ext cx="15605760" cy="98374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840"/>
                </a:lnSpc>
              </a:pP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Stratēģiskās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atlases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kritērijus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darīt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zināmus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savlaicīgi</a:t>
              </a:r>
              <a:endParaRPr lang="en-US" sz="3200" dirty="0">
                <a:solidFill>
                  <a:srgbClr val="393939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734188" y="4689844"/>
            <a:ext cx="15551153" cy="6353"/>
            <a:chOff x="0" y="0"/>
            <a:chExt cx="20734871" cy="8471"/>
          </a:xfrm>
        </p:grpSpPr>
        <p:sp>
          <p:nvSpPr>
            <p:cNvPr id="47" name="Freeform 47"/>
            <p:cNvSpPr/>
            <p:nvPr/>
          </p:nvSpPr>
          <p:spPr>
            <a:xfrm>
              <a:off x="4191" y="0"/>
              <a:ext cx="20726399" cy="8509"/>
            </a:xfrm>
            <a:custGeom>
              <a:avLst/>
              <a:gdLst/>
              <a:ahLst/>
              <a:cxnLst/>
              <a:rect l="l" t="t" r="r" b="b"/>
              <a:pathLst>
                <a:path w="20726399" h="8509">
                  <a:moveTo>
                    <a:pt x="0" y="0"/>
                  </a:moveTo>
                  <a:lnTo>
                    <a:pt x="20726399" y="0"/>
                  </a:lnTo>
                  <a:lnTo>
                    <a:pt x="20726399" y="8509"/>
                  </a:lnTo>
                  <a:lnTo>
                    <a:pt x="0" y="8509"/>
                  </a:lnTo>
                  <a:close/>
                </a:path>
              </a:pathLst>
            </a:custGeom>
            <a:solidFill>
              <a:srgbClr val="E5E7EB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731520" y="4985624"/>
            <a:ext cx="640080" cy="640080"/>
            <a:chOff x="0" y="0"/>
            <a:chExt cx="853440" cy="85344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53440" cy="853440"/>
            </a:xfrm>
            <a:custGeom>
              <a:avLst/>
              <a:gdLst/>
              <a:ahLst/>
              <a:cxnLst/>
              <a:rect l="l" t="t" r="r" b="b"/>
              <a:pathLst>
                <a:path w="853440" h="853440">
                  <a:moveTo>
                    <a:pt x="0" y="426720"/>
                  </a:moveTo>
                  <a:cubicBezTo>
                    <a:pt x="0" y="191008"/>
                    <a:pt x="191008" y="0"/>
                    <a:pt x="426720" y="0"/>
                  </a:cubicBezTo>
                  <a:cubicBezTo>
                    <a:pt x="662432" y="0"/>
                    <a:pt x="853440" y="191008"/>
                    <a:pt x="853440" y="426720"/>
                  </a:cubicBezTo>
                  <a:cubicBezTo>
                    <a:pt x="853440" y="662432"/>
                    <a:pt x="662432" y="853440"/>
                    <a:pt x="426720" y="853440"/>
                  </a:cubicBezTo>
                  <a:cubicBezTo>
                    <a:pt x="191008" y="853440"/>
                    <a:pt x="0" y="662432"/>
                    <a:pt x="0" y="426720"/>
                  </a:cubicBezTo>
                  <a:close/>
                </a:path>
              </a:pathLst>
            </a:custGeom>
            <a:solidFill>
              <a:srgbClr val="00859B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731520" y="4985624"/>
            <a:ext cx="640080" cy="640080"/>
            <a:chOff x="0" y="0"/>
            <a:chExt cx="853440" cy="85344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53440" cy="853440"/>
            </a:xfrm>
            <a:custGeom>
              <a:avLst/>
              <a:gdLst/>
              <a:ahLst/>
              <a:cxnLst/>
              <a:rect l="l" t="t" r="r" b="b"/>
              <a:pathLst>
                <a:path w="853440" h="853440">
                  <a:moveTo>
                    <a:pt x="0" y="0"/>
                  </a:moveTo>
                  <a:lnTo>
                    <a:pt x="853440" y="0"/>
                  </a:lnTo>
                  <a:lnTo>
                    <a:pt x="853440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-78303" r="-78303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-57150"/>
              <a:ext cx="853440" cy="9105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840"/>
                </a:lnSpc>
              </a:pPr>
              <a:r>
                <a:rPr lang="en-US" sz="32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4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737360" y="4912472"/>
            <a:ext cx="3840480" cy="694944"/>
            <a:chOff x="0" y="0"/>
            <a:chExt cx="5120640" cy="926592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5120640" cy="926592"/>
            </a:xfrm>
            <a:custGeom>
              <a:avLst/>
              <a:gdLst/>
              <a:ahLst/>
              <a:cxnLst/>
              <a:rect l="l" t="t" r="r" b="b"/>
              <a:pathLst>
                <a:path w="5120640" h="926592">
                  <a:moveTo>
                    <a:pt x="0" y="0"/>
                  </a:moveTo>
                  <a:lnTo>
                    <a:pt x="5120640" y="0"/>
                  </a:lnTo>
                  <a:lnTo>
                    <a:pt x="512064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57680" b="-57680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57150"/>
              <a:ext cx="5120640" cy="98374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840"/>
                </a:lnSpc>
              </a:pPr>
              <a:r>
                <a:rPr lang="en-US" sz="3200" b="1">
                  <a:solidFill>
                    <a:srgbClr val="00859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VM, NVD, ES projekti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5669280" y="4714022"/>
            <a:ext cx="11704321" cy="1327650"/>
            <a:chOff x="0" y="-264600"/>
            <a:chExt cx="15605761" cy="1770199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15605761" cy="1505599"/>
            </a:xfrm>
            <a:custGeom>
              <a:avLst/>
              <a:gdLst/>
              <a:ahLst/>
              <a:cxnLst/>
              <a:rect l="l" t="t" r="r" b="b"/>
              <a:pathLst>
                <a:path w="15605761" h="1505599">
                  <a:moveTo>
                    <a:pt x="0" y="0"/>
                  </a:moveTo>
                  <a:lnTo>
                    <a:pt x="15605761" y="0"/>
                  </a:lnTo>
                  <a:lnTo>
                    <a:pt x="15605761" y="1505599"/>
                  </a:lnTo>
                  <a:lnTo>
                    <a:pt x="0" y="1505599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71193" b="-132736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264600"/>
              <a:ext cx="15605760" cy="15627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840"/>
                </a:lnSpc>
              </a:pP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Nodrošināt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vienlīdzīgu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ES fondu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pieejamību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visiem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pakalpojumu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sniedzējiem</a:t>
              </a:r>
              <a:endParaRPr lang="en-US" sz="3200" dirty="0">
                <a:solidFill>
                  <a:srgbClr val="393939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734188" y="5750548"/>
            <a:ext cx="15551153" cy="6353"/>
            <a:chOff x="0" y="0"/>
            <a:chExt cx="20734871" cy="8471"/>
          </a:xfrm>
        </p:grpSpPr>
        <p:sp>
          <p:nvSpPr>
            <p:cNvPr id="60" name="Freeform 60"/>
            <p:cNvSpPr/>
            <p:nvPr/>
          </p:nvSpPr>
          <p:spPr>
            <a:xfrm>
              <a:off x="4191" y="0"/>
              <a:ext cx="20726399" cy="8509"/>
            </a:xfrm>
            <a:custGeom>
              <a:avLst/>
              <a:gdLst/>
              <a:ahLst/>
              <a:cxnLst/>
              <a:rect l="l" t="t" r="r" b="b"/>
              <a:pathLst>
                <a:path w="20726399" h="8509">
                  <a:moveTo>
                    <a:pt x="0" y="0"/>
                  </a:moveTo>
                  <a:lnTo>
                    <a:pt x="20726399" y="0"/>
                  </a:lnTo>
                  <a:lnTo>
                    <a:pt x="20726399" y="8509"/>
                  </a:lnTo>
                  <a:lnTo>
                    <a:pt x="0" y="8509"/>
                  </a:lnTo>
                  <a:close/>
                </a:path>
              </a:pathLst>
            </a:custGeom>
            <a:solidFill>
              <a:srgbClr val="E5E7EB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31520" y="6046328"/>
            <a:ext cx="640080" cy="640080"/>
            <a:chOff x="0" y="0"/>
            <a:chExt cx="853440" cy="853440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853440" cy="853440"/>
            </a:xfrm>
            <a:custGeom>
              <a:avLst/>
              <a:gdLst/>
              <a:ahLst/>
              <a:cxnLst/>
              <a:rect l="l" t="t" r="r" b="b"/>
              <a:pathLst>
                <a:path w="853440" h="853440">
                  <a:moveTo>
                    <a:pt x="0" y="426720"/>
                  </a:moveTo>
                  <a:cubicBezTo>
                    <a:pt x="0" y="191008"/>
                    <a:pt x="191008" y="0"/>
                    <a:pt x="426720" y="0"/>
                  </a:cubicBezTo>
                  <a:cubicBezTo>
                    <a:pt x="662432" y="0"/>
                    <a:pt x="853440" y="191008"/>
                    <a:pt x="853440" y="426720"/>
                  </a:cubicBezTo>
                  <a:cubicBezTo>
                    <a:pt x="853440" y="662432"/>
                    <a:pt x="662432" y="853440"/>
                    <a:pt x="426720" y="853440"/>
                  </a:cubicBezTo>
                  <a:cubicBezTo>
                    <a:pt x="191008" y="853440"/>
                    <a:pt x="0" y="662432"/>
                    <a:pt x="0" y="426720"/>
                  </a:cubicBezTo>
                  <a:close/>
                </a:path>
              </a:pathLst>
            </a:custGeom>
            <a:solidFill>
              <a:srgbClr val="00859B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731520" y="6046328"/>
            <a:ext cx="640080" cy="640080"/>
            <a:chOff x="0" y="0"/>
            <a:chExt cx="853440" cy="85344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53440" cy="853440"/>
            </a:xfrm>
            <a:custGeom>
              <a:avLst/>
              <a:gdLst/>
              <a:ahLst/>
              <a:cxnLst/>
              <a:rect l="l" t="t" r="r" b="b"/>
              <a:pathLst>
                <a:path w="853440" h="853440">
                  <a:moveTo>
                    <a:pt x="0" y="0"/>
                  </a:moveTo>
                  <a:lnTo>
                    <a:pt x="853440" y="0"/>
                  </a:lnTo>
                  <a:lnTo>
                    <a:pt x="853440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-78303" r="-78303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0" y="-57150"/>
              <a:ext cx="853440" cy="9105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840"/>
                </a:lnSpc>
              </a:pPr>
              <a:r>
                <a:rPr lang="en-US" sz="32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5</a:t>
              </a: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737360" y="5973176"/>
            <a:ext cx="3840480" cy="694944"/>
            <a:chOff x="0" y="0"/>
            <a:chExt cx="5120640" cy="926592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5120640" cy="926592"/>
            </a:xfrm>
            <a:custGeom>
              <a:avLst/>
              <a:gdLst/>
              <a:ahLst/>
              <a:cxnLst/>
              <a:rect l="l" t="t" r="r" b="b"/>
              <a:pathLst>
                <a:path w="5120640" h="926592">
                  <a:moveTo>
                    <a:pt x="0" y="0"/>
                  </a:moveTo>
                  <a:lnTo>
                    <a:pt x="5120640" y="0"/>
                  </a:lnTo>
                  <a:lnTo>
                    <a:pt x="512064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57680" b="-57680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0" y="-57150"/>
              <a:ext cx="5120640" cy="98374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840"/>
                </a:lnSpc>
              </a:pPr>
              <a:r>
                <a:rPr lang="en-US" sz="3200" b="1">
                  <a:solidFill>
                    <a:srgbClr val="00859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Pašvaldības</a:t>
              </a: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5587335" y="5915836"/>
            <a:ext cx="11786266" cy="752284"/>
            <a:chOff x="-109260" y="-76453"/>
            <a:chExt cx="15715021" cy="1003045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15605761" cy="926592"/>
            </a:xfrm>
            <a:custGeom>
              <a:avLst/>
              <a:gdLst/>
              <a:ahLst/>
              <a:cxnLst/>
              <a:rect l="l" t="t" r="r" b="b"/>
              <a:pathLst>
                <a:path w="15605761" h="926592">
                  <a:moveTo>
                    <a:pt x="0" y="0"/>
                  </a:moveTo>
                  <a:lnTo>
                    <a:pt x="15605761" y="0"/>
                  </a:lnTo>
                  <a:lnTo>
                    <a:pt x="15605761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278169" b="-278169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-109260" y="-76453"/>
              <a:ext cx="15605760" cy="98374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840"/>
                </a:lnSpc>
              </a:pP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Izvērtēt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delegēšanas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līgumu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atbilstību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un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līdzalību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kapitālsabiedrībās</a:t>
              </a:r>
              <a:endParaRPr lang="en-US" sz="3200" dirty="0">
                <a:solidFill>
                  <a:srgbClr val="393939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734188" y="6811252"/>
            <a:ext cx="15551153" cy="6353"/>
            <a:chOff x="0" y="0"/>
            <a:chExt cx="20734871" cy="8471"/>
          </a:xfrm>
        </p:grpSpPr>
        <p:sp>
          <p:nvSpPr>
            <p:cNvPr id="73" name="Freeform 73"/>
            <p:cNvSpPr/>
            <p:nvPr/>
          </p:nvSpPr>
          <p:spPr>
            <a:xfrm>
              <a:off x="4191" y="0"/>
              <a:ext cx="20726399" cy="8509"/>
            </a:xfrm>
            <a:custGeom>
              <a:avLst/>
              <a:gdLst/>
              <a:ahLst/>
              <a:cxnLst/>
              <a:rect l="l" t="t" r="r" b="b"/>
              <a:pathLst>
                <a:path w="20726399" h="8509">
                  <a:moveTo>
                    <a:pt x="0" y="0"/>
                  </a:moveTo>
                  <a:lnTo>
                    <a:pt x="20726399" y="0"/>
                  </a:lnTo>
                  <a:lnTo>
                    <a:pt x="20726399" y="8509"/>
                  </a:lnTo>
                  <a:lnTo>
                    <a:pt x="0" y="8509"/>
                  </a:lnTo>
                  <a:close/>
                </a:path>
              </a:pathLst>
            </a:custGeom>
            <a:solidFill>
              <a:srgbClr val="E5E7EB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731520" y="7107032"/>
            <a:ext cx="640080" cy="640080"/>
            <a:chOff x="0" y="0"/>
            <a:chExt cx="853440" cy="85344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53440" cy="853440"/>
            </a:xfrm>
            <a:custGeom>
              <a:avLst/>
              <a:gdLst/>
              <a:ahLst/>
              <a:cxnLst/>
              <a:rect l="l" t="t" r="r" b="b"/>
              <a:pathLst>
                <a:path w="853440" h="853440">
                  <a:moveTo>
                    <a:pt x="0" y="426720"/>
                  </a:moveTo>
                  <a:cubicBezTo>
                    <a:pt x="0" y="191008"/>
                    <a:pt x="191008" y="0"/>
                    <a:pt x="426720" y="0"/>
                  </a:cubicBezTo>
                  <a:cubicBezTo>
                    <a:pt x="662432" y="0"/>
                    <a:pt x="853440" y="191008"/>
                    <a:pt x="853440" y="426720"/>
                  </a:cubicBezTo>
                  <a:cubicBezTo>
                    <a:pt x="853440" y="662432"/>
                    <a:pt x="662432" y="853440"/>
                    <a:pt x="426720" y="853440"/>
                  </a:cubicBezTo>
                  <a:cubicBezTo>
                    <a:pt x="191008" y="853440"/>
                    <a:pt x="0" y="662432"/>
                    <a:pt x="0" y="426720"/>
                  </a:cubicBezTo>
                  <a:close/>
                </a:path>
              </a:pathLst>
            </a:custGeom>
            <a:solidFill>
              <a:srgbClr val="00859B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731520" y="7107032"/>
            <a:ext cx="640080" cy="640080"/>
            <a:chOff x="0" y="0"/>
            <a:chExt cx="853440" cy="85344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53440" cy="853440"/>
            </a:xfrm>
            <a:custGeom>
              <a:avLst/>
              <a:gdLst/>
              <a:ahLst/>
              <a:cxnLst/>
              <a:rect l="l" t="t" r="r" b="b"/>
              <a:pathLst>
                <a:path w="853440" h="853440">
                  <a:moveTo>
                    <a:pt x="0" y="0"/>
                  </a:moveTo>
                  <a:lnTo>
                    <a:pt x="853440" y="0"/>
                  </a:lnTo>
                  <a:lnTo>
                    <a:pt x="853440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-78303" r="-78303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78" name="TextBox 78"/>
            <p:cNvSpPr txBox="1"/>
            <p:nvPr/>
          </p:nvSpPr>
          <p:spPr>
            <a:xfrm>
              <a:off x="0" y="-57150"/>
              <a:ext cx="853440" cy="9105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840"/>
                </a:lnSpc>
              </a:pPr>
              <a:r>
                <a:rPr lang="en-US" sz="32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6</a:t>
              </a:r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737360" y="7033880"/>
            <a:ext cx="3840480" cy="694944"/>
            <a:chOff x="0" y="0"/>
            <a:chExt cx="5120640" cy="926592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5120640" cy="926592"/>
            </a:xfrm>
            <a:custGeom>
              <a:avLst/>
              <a:gdLst/>
              <a:ahLst/>
              <a:cxnLst/>
              <a:rect l="l" t="t" r="r" b="b"/>
              <a:pathLst>
                <a:path w="5120640" h="926592">
                  <a:moveTo>
                    <a:pt x="0" y="0"/>
                  </a:moveTo>
                  <a:lnTo>
                    <a:pt x="5120640" y="0"/>
                  </a:lnTo>
                  <a:lnTo>
                    <a:pt x="512064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57680" b="-57680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81" name="TextBox 81"/>
            <p:cNvSpPr txBox="1"/>
            <p:nvPr/>
          </p:nvSpPr>
          <p:spPr>
            <a:xfrm>
              <a:off x="0" y="-57150"/>
              <a:ext cx="5120640" cy="98374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840"/>
                </a:lnSpc>
              </a:pPr>
              <a:r>
                <a:rPr lang="en-US" sz="3200" b="1">
                  <a:solidFill>
                    <a:srgbClr val="00859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Ārstniec. iestādes</a:t>
              </a:r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5577810" y="6817633"/>
            <a:ext cx="11795791" cy="1345447"/>
            <a:chOff x="-121960" y="-288329"/>
            <a:chExt cx="15727721" cy="1793928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15605761" cy="1505599"/>
            </a:xfrm>
            <a:custGeom>
              <a:avLst/>
              <a:gdLst/>
              <a:ahLst/>
              <a:cxnLst/>
              <a:rect l="l" t="t" r="r" b="b"/>
              <a:pathLst>
                <a:path w="15605761" h="1505599">
                  <a:moveTo>
                    <a:pt x="0" y="0"/>
                  </a:moveTo>
                  <a:lnTo>
                    <a:pt x="15605761" y="0"/>
                  </a:lnTo>
                  <a:lnTo>
                    <a:pt x="15605761" y="1505599"/>
                  </a:lnTo>
                  <a:lnTo>
                    <a:pt x="0" y="1505599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71193" b="-132736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84" name="TextBox 84"/>
            <p:cNvSpPr txBox="1"/>
            <p:nvPr/>
          </p:nvSpPr>
          <p:spPr>
            <a:xfrm>
              <a:off x="-121960" y="-288329"/>
              <a:ext cx="15605760" cy="15627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840"/>
                </a:lnSpc>
              </a:pP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Nodrošināt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caurspīdīgu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maksas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pakalpojumu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cenu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veidnošanas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metodiku</a:t>
              </a:r>
              <a:endParaRPr lang="en-US" sz="3200" dirty="0">
                <a:solidFill>
                  <a:srgbClr val="393939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734188" y="7871956"/>
            <a:ext cx="15551153" cy="6353"/>
            <a:chOff x="0" y="0"/>
            <a:chExt cx="20734871" cy="8471"/>
          </a:xfrm>
        </p:grpSpPr>
        <p:sp>
          <p:nvSpPr>
            <p:cNvPr id="86" name="Freeform 86"/>
            <p:cNvSpPr/>
            <p:nvPr/>
          </p:nvSpPr>
          <p:spPr>
            <a:xfrm>
              <a:off x="4191" y="0"/>
              <a:ext cx="20726399" cy="8509"/>
            </a:xfrm>
            <a:custGeom>
              <a:avLst/>
              <a:gdLst/>
              <a:ahLst/>
              <a:cxnLst/>
              <a:rect l="l" t="t" r="r" b="b"/>
              <a:pathLst>
                <a:path w="20726399" h="8509">
                  <a:moveTo>
                    <a:pt x="0" y="0"/>
                  </a:moveTo>
                  <a:lnTo>
                    <a:pt x="20726399" y="0"/>
                  </a:lnTo>
                  <a:lnTo>
                    <a:pt x="20726399" y="8509"/>
                  </a:lnTo>
                  <a:lnTo>
                    <a:pt x="0" y="8509"/>
                  </a:lnTo>
                  <a:close/>
                </a:path>
              </a:pathLst>
            </a:custGeom>
            <a:solidFill>
              <a:srgbClr val="E5E7EB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731520" y="8167736"/>
            <a:ext cx="640080" cy="640080"/>
            <a:chOff x="0" y="0"/>
            <a:chExt cx="853440" cy="85344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53440" cy="853440"/>
            </a:xfrm>
            <a:custGeom>
              <a:avLst/>
              <a:gdLst/>
              <a:ahLst/>
              <a:cxnLst/>
              <a:rect l="l" t="t" r="r" b="b"/>
              <a:pathLst>
                <a:path w="853440" h="853440">
                  <a:moveTo>
                    <a:pt x="0" y="426720"/>
                  </a:moveTo>
                  <a:cubicBezTo>
                    <a:pt x="0" y="191008"/>
                    <a:pt x="191008" y="0"/>
                    <a:pt x="426720" y="0"/>
                  </a:cubicBezTo>
                  <a:cubicBezTo>
                    <a:pt x="662432" y="0"/>
                    <a:pt x="853440" y="191008"/>
                    <a:pt x="853440" y="426720"/>
                  </a:cubicBezTo>
                  <a:cubicBezTo>
                    <a:pt x="853440" y="662432"/>
                    <a:pt x="662432" y="853440"/>
                    <a:pt x="426720" y="853440"/>
                  </a:cubicBezTo>
                  <a:cubicBezTo>
                    <a:pt x="191008" y="853440"/>
                    <a:pt x="0" y="662432"/>
                    <a:pt x="0" y="426720"/>
                  </a:cubicBezTo>
                  <a:close/>
                </a:path>
              </a:pathLst>
            </a:custGeom>
            <a:solidFill>
              <a:srgbClr val="00859B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89" name="Group 89"/>
          <p:cNvGrpSpPr/>
          <p:nvPr/>
        </p:nvGrpSpPr>
        <p:grpSpPr>
          <a:xfrm>
            <a:off x="731520" y="8167736"/>
            <a:ext cx="640080" cy="640080"/>
            <a:chOff x="0" y="0"/>
            <a:chExt cx="853440" cy="853440"/>
          </a:xfrm>
        </p:grpSpPr>
        <p:sp>
          <p:nvSpPr>
            <p:cNvPr id="90" name="Freeform 90"/>
            <p:cNvSpPr/>
            <p:nvPr/>
          </p:nvSpPr>
          <p:spPr>
            <a:xfrm>
              <a:off x="0" y="0"/>
              <a:ext cx="853440" cy="853440"/>
            </a:xfrm>
            <a:custGeom>
              <a:avLst/>
              <a:gdLst/>
              <a:ahLst/>
              <a:cxnLst/>
              <a:rect l="l" t="t" r="r" b="b"/>
              <a:pathLst>
                <a:path w="853440" h="853440">
                  <a:moveTo>
                    <a:pt x="0" y="0"/>
                  </a:moveTo>
                  <a:lnTo>
                    <a:pt x="853440" y="0"/>
                  </a:lnTo>
                  <a:lnTo>
                    <a:pt x="853440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-78303" r="-78303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91" name="TextBox 91"/>
            <p:cNvSpPr txBox="1"/>
            <p:nvPr/>
          </p:nvSpPr>
          <p:spPr>
            <a:xfrm>
              <a:off x="0" y="-57150"/>
              <a:ext cx="853440" cy="9105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840"/>
                </a:lnSpc>
              </a:pPr>
              <a:r>
                <a:rPr lang="en-US" sz="32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7</a:t>
              </a:r>
            </a:p>
          </p:txBody>
        </p:sp>
      </p:grpSp>
      <p:grpSp>
        <p:nvGrpSpPr>
          <p:cNvPr id="92" name="Group 92"/>
          <p:cNvGrpSpPr/>
          <p:nvPr/>
        </p:nvGrpSpPr>
        <p:grpSpPr>
          <a:xfrm>
            <a:off x="1737360" y="8094584"/>
            <a:ext cx="3840480" cy="694944"/>
            <a:chOff x="0" y="0"/>
            <a:chExt cx="5120640" cy="926592"/>
          </a:xfrm>
        </p:grpSpPr>
        <p:sp>
          <p:nvSpPr>
            <p:cNvPr id="93" name="Freeform 93"/>
            <p:cNvSpPr/>
            <p:nvPr/>
          </p:nvSpPr>
          <p:spPr>
            <a:xfrm>
              <a:off x="0" y="0"/>
              <a:ext cx="5120640" cy="926592"/>
            </a:xfrm>
            <a:custGeom>
              <a:avLst/>
              <a:gdLst/>
              <a:ahLst/>
              <a:cxnLst/>
              <a:rect l="l" t="t" r="r" b="b"/>
              <a:pathLst>
                <a:path w="5120640" h="926592">
                  <a:moveTo>
                    <a:pt x="0" y="0"/>
                  </a:moveTo>
                  <a:lnTo>
                    <a:pt x="5120640" y="0"/>
                  </a:lnTo>
                  <a:lnTo>
                    <a:pt x="512064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57680" b="-57680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94" name="TextBox 94"/>
            <p:cNvSpPr txBox="1"/>
            <p:nvPr/>
          </p:nvSpPr>
          <p:spPr>
            <a:xfrm>
              <a:off x="0" y="-57150"/>
              <a:ext cx="5120640" cy="98374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840"/>
                </a:lnSpc>
              </a:pPr>
              <a:r>
                <a:rPr lang="en-US" sz="3200" b="1">
                  <a:solidFill>
                    <a:srgbClr val="00859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VK, atbalsta sniedz.</a:t>
              </a:r>
            </a:p>
          </p:txBody>
        </p:sp>
      </p:grpSp>
      <p:grpSp>
        <p:nvGrpSpPr>
          <p:cNvPr id="95" name="Group 95"/>
          <p:cNvGrpSpPr/>
          <p:nvPr/>
        </p:nvGrpSpPr>
        <p:grpSpPr>
          <a:xfrm>
            <a:off x="5669280" y="8094584"/>
            <a:ext cx="11704320" cy="694944"/>
            <a:chOff x="0" y="0"/>
            <a:chExt cx="15605760" cy="926592"/>
          </a:xfrm>
        </p:grpSpPr>
        <p:sp>
          <p:nvSpPr>
            <p:cNvPr id="96" name="Freeform 96"/>
            <p:cNvSpPr/>
            <p:nvPr/>
          </p:nvSpPr>
          <p:spPr>
            <a:xfrm>
              <a:off x="0" y="0"/>
              <a:ext cx="15605761" cy="926592"/>
            </a:xfrm>
            <a:custGeom>
              <a:avLst/>
              <a:gdLst/>
              <a:ahLst/>
              <a:cxnLst/>
              <a:rect l="l" t="t" r="r" b="b"/>
              <a:pathLst>
                <a:path w="15605761" h="926592">
                  <a:moveTo>
                    <a:pt x="0" y="0"/>
                  </a:moveTo>
                  <a:lnTo>
                    <a:pt x="15605761" y="0"/>
                  </a:lnTo>
                  <a:lnTo>
                    <a:pt x="15605761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278169" b="-278169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97" name="TextBox 97"/>
            <p:cNvSpPr txBox="1"/>
            <p:nvPr/>
          </p:nvSpPr>
          <p:spPr>
            <a:xfrm>
              <a:off x="0" y="-57150"/>
              <a:ext cx="15605760" cy="98374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840"/>
                </a:lnSpc>
              </a:pP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Izvērtēt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valsts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atbalsta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piešķiršanas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tiesiskos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nosacījumus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un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lietderību</a:t>
              </a:r>
              <a:endParaRPr lang="en-US" sz="3200" dirty="0">
                <a:solidFill>
                  <a:srgbClr val="393939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</p:grpSp>
      <p:grpSp>
        <p:nvGrpSpPr>
          <p:cNvPr id="98" name="Group 98"/>
          <p:cNvGrpSpPr/>
          <p:nvPr/>
        </p:nvGrpSpPr>
        <p:grpSpPr>
          <a:xfrm>
            <a:off x="-80792" y="9157800"/>
            <a:ext cx="18891148" cy="1445774"/>
            <a:chOff x="0" y="0"/>
            <a:chExt cx="25188197" cy="1780540"/>
          </a:xfrm>
        </p:grpSpPr>
        <p:sp>
          <p:nvSpPr>
            <p:cNvPr id="99" name="Freeform 99"/>
            <p:cNvSpPr/>
            <p:nvPr/>
          </p:nvSpPr>
          <p:spPr>
            <a:xfrm>
              <a:off x="0" y="0"/>
              <a:ext cx="25188197" cy="1780540"/>
            </a:xfrm>
            <a:custGeom>
              <a:avLst/>
              <a:gdLst/>
              <a:ahLst/>
              <a:cxnLst/>
              <a:rect l="l" t="t" r="r" b="b"/>
              <a:pathLst>
                <a:path w="25188197" h="1780540">
                  <a:moveTo>
                    <a:pt x="0" y="0"/>
                  </a:moveTo>
                  <a:lnTo>
                    <a:pt x="25188197" y="0"/>
                  </a:lnTo>
                  <a:lnTo>
                    <a:pt x="25188197" y="1780540"/>
                  </a:lnTo>
                  <a:lnTo>
                    <a:pt x="0" y="1780540"/>
                  </a:lnTo>
                  <a:close/>
                </a:path>
              </a:pathLst>
            </a:custGeom>
            <a:solidFill>
              <a:srgbClr val="00859B">
                <a:alpha val="66667"/>
              </a:srgbClr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100" name="Group 100"/>
          <p:cNvGrpSpPr/>
          <p:nvPr/>
        </p:nvGrpSpPr>
        <p:grpSpPr>
          <a:xfrm>
            <a:off x="914400" y="9169766"/>
            <a:ext cx="16459200" cy="1129200"/>
            <a:chOff x="0" y="0"/>
            <a:chExt cx="21945600" cy="1505599"/>
          </a:xfrm>
        </p:grpSpPr>
        <p:sp>
          <p:nvSpPr>
            <p:cNvPr id="101" name="Freeform 101"/>
            <p:cNvSpPr/>
            <p:nvPr/>
          </p:nvSpPr>
          <p:spPr>
            <a:xfrm>
              <a:off x="0" y="0"/>
              <a:ext cx="21945600" cy="1505599"/>
            </a:xfrm>
            <a:custGeom>
              <a:avLst/>
              <a:gdLst/>
              <a:ahLst/>
              <a:cxnLst/>
              <a:rect l="l" t="t" r="r" b="b"/>
              <a:pathLst>
                <a:path w="21945600" h="1505599">
                  <a:moveTo>
                    <a:pt x="0" y="0"/>
                  </a:moveTo>
                  <a:lnTo>
                    <a:pt x="21945600" y="0"/>
                  </a:lnTo>
                  <a:lnTo>
                    <a:pt x="21945600" y="1505599"/>
                  </a:lnTo>
                  <a:lnTo>
                    <a:pt x="0" y="1505599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259720" b="-208307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102" name="TextBox 102"/>
            <p:cNvSpPr txBox="1"/>
            <p:nvPr/>
          </p:nvSpPr>
          <p:spPr>
            <a:xfrm>
              <a:off x="0" y="-57150"/>
              <a:ext cx="21945600" cy="156274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840"/>
                </a:lnSpc>
              </a:pPr>
              <a:r>
                <a:rPr lang="en-US" sz="3200" i="1">
                  <a:solidFill>
                    <a:srgbClr val="FFFFFF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Ja netiks īstenoti priekšlikumi, pastāv risks, ka veselības aprūpes sistēmas stabilitāte un pakalpojumu pieejamība ilgtermiņā pasliktināsies</a:t>
              </a:r>
            </a:p>
          </p:txBody>
        </p:sp>
      </p:grpSp>
      <p:sp>
        <p:nvSpPr>
          <p:cNvPr id="103" name="Freeform 103"/>
          <p:cNvSpPr/>
          <p:nvPr/>
        </p:nvSpPr>
        <p:spPr>
          <a:xfrm>
            <a:off x="871053" y="9302258"/>
            <a:ext cx="863135" cy="864215"/>
          </a:xfrm>
          <a:custGeom>
            <a:avLst/>
            <a:gdLst/>
            <a:ahLst/>
            <a:cxnLst/>
            <a:rect l="l" t="t" r="r" b="b"/>
            <a:pathLst>
              <a:path w="863135" h="864215">
                <a:moveTo>
                  <a:pt x="0" y="0"/>
                </a:moveTo>
                <a:lnTo>
                  <a:pt x="863135" y="0"/>
                </a:lnTo>
                <a:lnTo>
                  <a:pt x="863135" y="864215"/>
                </a:lnTo>
                <a:lnTo>
                  <a:pt x="0" y="8642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487174"/>
            <a:ext cx="150971" cy="2799778"/>
            <a:chOff x="0" y="0"/>
            <a:chExt cx="201295" cy="37330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1295" cy="3733038"/>
            </a:xfrm>
            <a:custGeom>
              <a:avLst/>
              <a:gdLst/>
              <a:ahLst/>
              <a:cxnLst/>
              <a:rect l="l" t="t" r="r" b="b"/>
              <a:pathLst>
                <a:path w="201295" h="3733038">
                  <a:moveTo>
                    <a:pt x="0" y="0"/>
                  </a:moveTo>
                  <a:lnTo>
                    <a:pt x="201295" y="0"/>
                  </a:lnTo>
                  <a:lnTo>
                    <a:pt x="201295" y="3733038"/>
                  </a:lnTo>
                  <a:lnTo>
                    <a:pt x="0" y="3733038"/>
                  </a:lnTo>
                  <a:close/>
                </a:path>
              </a:pathLst>
            </a:custGeom>
            <a:solidFill>
              <a:srgbClr val="00859B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4" name="Group 4"/>
          <p:cNvGrpSpPr/>
          <p:nvPr/>
        </p:nvGrpSpPr>
        <p:grpSpPr>
          <a:xfrm rot="5378640">
            <a:off x="5370243" y="8986142"/>
            <a:ext cx="1541678" cy="9525"/>
            <a:chOff x="0" y="0"/>
            <a:chExt cx="2055571" cy="12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55622" cy="12700"/>
            </a:xfrm>
            <a:custGeom>
              <a:avLst/>
              <a:gdLst/>
              <a:ahLst/>
              <a:cxnLst/>
              <a:rect l="l" t="t" r="r" b="b"/>
              <a:pathLst>
                <a:path w="2055622" h="12700">
                  <a:moveTo>
                    <a:pt x="6350" y="0"/>
                  </a:moveTo>
                  <a:lnTo>
                    <a:pt x="2049272" y="0"/>
                  </a:lnTo>
                  <a:cubicBezTo>
                    <a:pt x="2052828" y="0"/>
                    <a:pt x="2055622" y="2794"/>
                    <a:pt x="2055622" y="6350"/>
                  </a:cubicBezTo>
                  <a:cubicBezTo>
                    <a:pt x="2055622" y="9906"/>
                    <a:pt x="2052828" y="12700"/>
                    <a:pt x="2049272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00859B"/>
            </a:solid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6" name="Freeform 6"/>
          <p:cNvSpPr/>
          <p:nvPr/>
        </p:nvSpPr>
        <p:spPr>
          <a:xfrm>
            <a:off x="-4431773" y="-748817"/>
            <a:ext cx="13870286" cy="13774703"/>
          </a:xfrm>
          <a:custGeom>
            <a:avLst/>
            <a:gdLst/>
            <a:ahLst/>
            <a:cxnLst/>
            <a:rect l="l" t="t" r="r" b="b"/>
            <a:pathLst>
              <a:path w="13870286" h="13774703">
                <a:moveTo>
                  <a:pt x="0" y="0"/>
                </a:moveTo>
                <a:lnTo>
                  <a:pt x="13870286" y="0"/>
                </a:lnTo>
                <a:lnTo>
                  <a:pt x="13870286" y="13774702"/>
                </a:lnTo>
                <a:lnTo>
                  <a:pt x="0" y="137747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346" b="-346"/>
            </a:stretch>
          </a:blipFill>
        </p:spPr>
        <p:txBody>
          <a:bodyPr/>
          <a:lstStyle/>
          <a:p>
            <a:r>
              <a:rPr lang="en-US" b="1">
                <a:solidFill>
                  <a:srgbClr val="FFFFFF"/>
                </a:solidFill>
                <a:latin typeface="Verdana Bold"/>
                <a:ea typeface="Verdana Bold"/>
                <a:cs typeface="Verdana Bold"/>
                <a:sym typeface="Verdana Bold"/>
              </a:rPr>
              <a:t>Rīga, 31.03.2026</a:t>
            </a:r>
            <a:endParaRPr lang="lv-LV"/>
          </a:p>
        </p:txBody>
      </p:sp>
      <p:sp>
        <p:nvSpPr>
          <p:cNvPr id="7" name="Freeform 7"/>
          <p:cNvSpPr/>
          <p:nvPr/>
        </p:nvSpPr>
        <p:spPr>
          <a:xfrm rot="-5400000">
            <a:off x="16826903" y="-933183"/>
            <a:ext cx="7153656" cy="16840714"/>
          </a:xfrm>
          <a:custGeom>
            <a:avLst/>
            <a:gdLst/>
            <a:ahLst/>
            <a:cxnLst/>
            <a:rect l="l" t="t" r="r" b="b"/>
            <a:pathLst>
              <a:path w="7153656" h="16840714">
                <a:moveTo>
                  <a:pt x="0" y="0"/>
                </a:moveTo>
                <a:lnTo>
                  <a:pt x="7153656" y="0"/>
                </a:lnTo>
                <a:lnTo>
                  <a:pt x="7153656" y="16840714"/>
                </a:lnTo>
                <a:lnTo>
                  <a:pt x="0" y="168407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7707" r="-67707"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8" name="TextBox 8"/>
          <p:cNvSpPr txBox="1"/>
          <p:nvPr/>
        </p:nvSpPr>
        <p:spPr>
          <a:xfrm>
            <a:off x="-338366" y="4342371"/>
            <a:ext cx="18964732" cy="3033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74"/>
              </a:lnSpc>
            </a:pPr>
            <a:r>
              <a:rPr lang="lv-LV" sz="4000" b="1" dirty="0">
                <a:solidFill>
                  <a:srgbClr val="CCF4F6"/>
                </a:solidFill>
                <a:latin typeface="Verdana Bold"/>
                <a:ea typeface="Verdana Bold"/>
                <a:cs typeface="Verdana Bold"/>
                <a:sym typeface="Verdana Bold"/>
              </a:rPr>
              <a:t>Paldies tirgus dalībniekiem un valsts iestādēm, </a:t>
            </a:r>
          </a:p>
          <a:p>
            <a:pPr algn="ctr">
              <a:lnSpc>
                <a:spcPts val="8274"/>
              </a:lnSpc>
            </a:pPr>
            <a:r>
              <a:rPr lang="lv-LV" sz="4000" b="1" dirty="0">
                <a:solidFill>
                  <a:srgbClr val="CCF4F6"/>
                </a:solidFill>
                <a:latin typeface="Verdana Bold"/>
                <a:ea typeface="Verdana Bold"/>
                <a:cs typeface="Verdana Bold"/>
                <a:sym typeface="Verdana Bold"/>
              </a:rPr>
              <a:t>kas sniedza tirgus uzraudzības veikšanai nepieciešamo informāciju</a:t>
            </a:r>
            <a:r>
              <a:rPr lang="en-US" sz="4000" b="1" dirty="0">
                <a:solidFill>
                  <a:srgbClr val="CCF4F6"/>
                </a:solidFill>
                <a:latin typeface="Verdana Bold"/>
                <a:ea typeface="Verdana Bold"/>
                <a:cs typeface="Verdana Bold"/>
                <a:sym typeface="Verdana Bold"/>
              </a:rPr>
              <a:t>!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399659" y="-137770"/>
            <a:ext cx="3553882" cy="3553882"/>
            <a:chOff x="0" y="0"/>
            <a:chExt cx="4738510" cy="473851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738497" cy="4738497"/>
            </a:xfrm>
            <a:custGeom>
              <a:avLst/>
              <a:gdLst/>
              <a:ahLst/>
              <a:cxnLst/>
              <a:rect l="l" t="t" r="r" b="b"/>
              <a:pathLst>
                <a:path w="4738497" h="4738497">
                  <a:moveTo>
                    <a:pt x="0" y="0"/>
                  </a:moveTo>
                  <a:lnTo>
                    <a:pt x="4738497" y="0"/>
                  </a:lnTo>
                  <a:lnTo>
                    <a:pt x="4738497" y="4738497"/>
                  </a:lnTo>
                  <a:lnTo>
                    <a:pt x="0" y="47384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352204" y="407327"/>
            <a:ext cx="2310574" cy="1242746"/>
          </a:xfrm>
          <a:custGeom>
            <a:avLst/>
            <a:gdLst/>
            <a:ahLst/>
            <a:cxnLst/>
            <a:rect l="l" t="t" r="r" b="b"/>
            <a:pathLst>
              <a:path w="2310574" h="1242746">
                <a:moveTo>
                  <a:pt x="0" y="0"/>
                </a:moveTo>
                <a:lnTo>
                  <a:pt x="2310575" y="0"/>
                </a:lnTo>
                <a:lnTo>
                  <a:pt x="2310575" y="1242746"/>
                </a:lnTo>
                <a:lnTo>
                  <a:pt x="0" y="12427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6453" r="-6453"/>
            </a:stretch>
          </a:blipFill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838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24384000" cy="13792200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4800"/>
                </a:lnSpc>
              </a:pPr>
              <a:endParaRPr/>
            </a:p>
            <a:p>
              <a:pPr algn="l">
                <a:lnSpc>
                  <a:spcPts val="4800"/>
                </a:lnSpc>
              </a:pPr>
              <a:endParaRPr/>
            </a:p>
            <a:p>
              <a:pPr algn="l">
                <a:lnSpc>
                  <a:spcPts val="4800"/>
                </a:lnSpc>
              </a:pPr>
              <a:endParaRPr/>
            </a:p>
            <a:p>
              <a:pPr algn="l">
                <a:lnSpc>
                  <a:spcPts val="4800"/>
                </a:lnSpc>
              </a:pPr>
              <a:endParaRPr/>
            </a:p>
            <a:p>
              <a:pPr algn="l">
                <a:lnSpc>
                  <a:spcPts val="4800"/>
                </a:lnSpc>
              </a:pPr>
              <a:endParaRPr/>
            </a:p>
            <a:p>
              <a:pPr algn="l">
                <a:lnSpc>
                  <a:spcPts val="4800"/>
                </a:lnSpc>
              </a:pPr>
              <a:endParaRPr/>
            </a:p>
            <a:p>
              <a:pPr algn="just">
                <a:lnSpc>
                  <a:spcPts val="4800"/>
                </a:lnSpc>
              </a:pPr>
              <a:endParaRPr/>
            </a:p>
            <a:p>
              <a:pPr algn="l">
                <a:lnSpc>
                  <a:spcPts val="4800"/>
                </a:lnSpc>
              </a:pPr>
              <a:endParaRPr/>
            </a:p>
            <a:p>
              <a:pPr algn="just">
                <a:lnSpc>
                  <a:spcPts val="4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506" y="1409081"/>
            <a:ext cx="13545417" cy="47625"/>
            <a:chOff x="0" y="0"/>
            <a:chExt cx="18060556" cy="635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060543" cy="63500"/>
            </a:xfrm>
            <a:custGeom>
              <a:avLst/>
              <a:gdLst/>
              <a:ahLst/>
              <a:cxnLst/>
              <a:rect l="l" t="t" r="r" b="b"/>
              <a:pathLst>
                <a:path w="18060543" h="63500">
                  <a:moveTo>
                    <a:pt x="12700" y="0"/>
                  </a:moveTo>
                  <a:lnTo>
                    <a:pt x="18047843" y="38100"/>
                  </a:lnTo>
                  <a:cubicBezTo>
                    <a:pt x="18054828" y="38100"/>
                    <a:pt x="18060543" y="43815"/>
                    <a:pt x="18060543" y="50800"/>
                  </a:cubicBezTo>
                  <a:cubicBezTo>
                    <a:pt x="18060543" y="57785"/>
                    <a:pt x="18054828" y="63500"/>
                    <a:pt x="18047843" y="635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ubicBezTo>
                    <a:pt x="0" y="5715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00859B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77847" y="290103"/>
            <a:ext cx="16521313" cy="1334091"/>
            <a:chOff x="0" y="0"/>
            <a:chExt cx="22028417" cy="177878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028423" cy="1778789"/>
            </a:xfrm>
            <a:custGeom>
              <a:avLst/>
              <a:gdLst/>
              <a:ahLst/>
              <a:cxnLst/>
              <a:rect l="l" t="t" r="r" b="b"/>
              <a:pathLst>
                <a:path w="22028423" h="1778789">
                  <a:moveTo>
                    <a:pt x="0" y="0"/>
                  </a:moveTo>
                  <a:lnTo>
                    <a:pt x="22028423" y="0"/>
                  </a:lnTo>
                  <a:lnTo>
                    <a:pt x="22028423" y="1778789"/>
                  </a:lnTo>
                  <a:lnTo>
                    <a:pt x="0" y="1778789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91301" b="-191301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66675"/>
              <a:ext cx="22028417" cy="171211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184"/>
                </a:lnSpc>
              </a:pPr>
              <a:r>
                <a:rPr lang="en-US" sz="4800" b="1">
                  <a:solidFill>
                    <a:srgbClr val="000000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Kāpēc veikta uzraudzība?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5352204" y="407327"/>
            <a:ext cx="2310574" cy="1242746"/>
          </a:xfrm>
          <a:custGeom>
            <a:avLst/>
            <a:gdLst/>
            <a:ahLst/>
            <a:cxnLst/>
            <a:rect l="l" t="t" r="r" b="b"/>
            <a:pathLst>
              <a:path w="2310574" h="1242746">
                <a:moveTo>
                  <a:pt x="0" y="0"/>
                </a:moveTo>
                <a:lnTo>
                  <a:pt x="2310575" y="0"/>
                </a:lnTo>
                <a:lnTo>
                  <a:pt x="2310575" y="1242746"/>
                </a:lnTo>
                <a:lnTo>
                  <a:pt x="0" y="12427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6453" r="-6453"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11" name="Group 11"/>
          <p:cNvGrpSpPr/>
          <p:nvPr/>
        </p:nvGrpSpPr>
        <p:grpSpPr>
          <a:xfrm>
            <a:off x="2931148" y="2146779"/>
            <a:ext cx="12918073" cy="1463040"/>
            <a:chOff x="0" y="0"/>
            <a:chExt cx="17224097" cy="195072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224097" cy="1950720"/>
            </a:xfrm>
            <a:custGeom>
              <a:avLst/>
              <a:gdLst/>
              <a:ahLst/>
              <a:cxnLst/>
              <a:rect l="l" t="t" r="r" b="b"/>
              <a:pathLst>
                <a:path w="17224097" h="1950720">
                  <a:moveTo>
                    <a:pt x="0" y="0"/>
                  </a:moveTo>
                  <a:lnTo>
                    <a:pt x="17224097" y="0"/>
                  </a:lnTo>
                  <a:lnTo>
                    <a:pt x="17224097" y="1950720"/>
                  </a:lnTo>
                  <a:lnTo>
                    <a:pt x="0" y="195072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44989" r="44788" b="-44989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17224097" cy="20269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560"/>
                </a:lnSpc>
              </a:pPr>
              <a:r>
                <a:rPr lang="en-US" sz="3800" b="1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KP prioritāte ir tirgu izpēte un uzraudzība, kas ietekmē lielāko sabiedrības daļu. 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77847" y="3797321"/>
            <a:ext cx="16682163" cy="5902338"/>
            <a:chOff x="0" y="0"/>
            <a:chExt cx="22242885" cy="786978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2242884" cy="7869783"/>
            </a:xfrm>
            <a:custGeom>
              <a:avLst/>
              <a:gdLst/>
              <a:ahLst/>
              <a:cxnLst/>
              <a:rect l="l" t="t" r="r" b="b"/>
              <a:pathLst>
                <a:path w="22242884" h="7869783">
                  <a:moveTo>
                    <a:pt x="0" y="0"/>
                  </a:moveTo>
                  <a:lnTo>
                    <a:pt x="22242884" y="0"/>
                  </a:lnTo>
                  <a:lnTo>
                    <a:pt x="22242884" y="7869783"/>
                  </a:lnTo>
                  <a:lnTo>
                    <a:pt x="0" y="7869783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1151" r="57245" b="64060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22242885" cy="794598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560"/>
                </a:lnSpc>
              </a:pPr>
              <a:r>
                <a:rPr lang="en-US" sz="38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Cilvēka</a:t>
              </a:r>
              <a:r>
                <a:rPr lang="en-US" sz="38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8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veselība</a:t>
              </a:r>
              <a:r>
                <a:rPr lang="en-US" sz="38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un </a:t>
              </a:r>
              <a:r>
                <a:rPr lang="en-US" sz="38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darba</a:t>
              </a:r>
              <a:r>
                <a:rPr lang="en-US" sz="38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8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spēja</a:t>
              </a:r>
              <a:r>
                <a:rPr lang="en-US" sz="38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8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ir</a:t>
              </a:r>
              <a:r>
                <a:rPr lang="en-US" sz="38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800" b="1" dirty="0" err="1">
                  <a:solidFill>
                    <a:srgbClr val="00859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viens</a:t>
              </a:r>
              <a:r>
                <a:rPr lang="en-US" sz="3800" b="1" dirty="0">
                  <a:solidFill>
                    <a:srgbClr val="00859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no </a:t>
              </a:r>
              <a:r>
                <a:rPr lang="en-US" sz="3800" b="1" dirty="0" err="1">
                  <a:solidFill>
                    <a:srgbClr val="00859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būtiskākajiem</a:t>
              </a:r>
              <a:r>
                <a:rPr lang="en-US" sz="3800" b="1" dirty="0">
                  <a:solidFill>
                    <a:srgbClr val="00859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800" b="1" dirty="0" err="1">
                  <a:solidFill>
                    <a:srgbClr val="00859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valsts</a:t>
              </a:r>
              <a:r>
                <a:rPr lang="en-US" sz="3800" b="1" dirty="0">
                  <a:solidFill>
                    <a:srgbClr val="00859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800" b="1" dirty="0" err="1">
                  <a:solidFill>
                    <a:srgbClr val="00859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resursiem</a:t>
              </a:r>
              <a:r>
                <a:rPr lang="en-US" sz="3800" b="1" dirty="0">
                  <a:solidFill>
                    <a:srgbClr val="00859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un </a:t>
              </a:r>
              <a:r>
                <a:rPr lang="en-US" sz="3800" b="1" dirty="0" err="1">
                  <a:solidFill>
                    <a:srgbClr val="00859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ilgtspējīgas</a:t>
              </a:r>
              <a:r>
                <a:rPr lang="en-US" sz="3800" b="1" dirty="0">
                  <a:solidFill>
                    <a:srgbClr val="00859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800" b="1" dirty="0" err="1">
                  <a:solidFill>
                    <a:srgbClr val="00859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attīstības</a:t>
              </a:r>
              <a:r>
                <a:rPr lang="en-US" sz="3800" b="1" dirty="0">
                  <a:solidFill>
                    <a:srgbClr val="00859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800" b="1" dirty="0" err="1">
                  <a:solidFill>
                    <a:srgbClr val="00859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centrālais</a:t>
              </a:r>
              <a:r>
                <a:rPr lang="en-US" sz="3800" b="1" dirty="0">
                  <a:solidFill>
                    <a:srgbClr val="00859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elements</a:t>
              </a:r>
              <a:r>
                <a:rPr lang="en-US" sz="38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, </a:t>
              </a:r>
              <a:r>
                <a:rPr lang="en-US" sz="38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savukārt</a:t>
              </a:r>
              <a:r>
                <a:rPr lang="en-US" sz="38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8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veselības</a:t>
              </a:r>
              <a:r>
                <a:rPr lang="en-US" sz="38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8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aprūpes</a:t>
              </a:r>
              <a:r>
                <a:rPr lang="en-US" sz="38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8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sistēma</a:t>
              </a:r>
              <a:r>
                <a:rPr lang="en-US" sz="38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8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kā</a:t>
              </a:r>
              <a:r>
                <a:rPr lang="en-US" sz="38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8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šī</a:t>
              </a:r>
              <a:r>
                <a:rPr lang="en-US" sz="38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8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stratēģiskā</a:t>
              </a:r>
              <a:r>
                <a:rPr lang="en-US" sz="38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8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resursa</a:t>
              </a:r>
              <a:r>
                <a:rPr lang="en-US" sz="38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8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sargātāja</a:t>
              </a:r>
              <a:r>
                <a:rPr lang="en-US" sz="38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8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nodrošina</a:t>
              </a:r>
              <a:r>
                <a:rPr lang="en-US" sz="38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ne </a:t>
              </a:r>
              <a:r>
                <a:rPr lang="en-US" sz="38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tikai</a:t>
              </a:r>
              <a:r>
                <a:rPr lang="en-US" sz="38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8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indivīdu</a:t>
              </a:r>
              <a:r>
                <a:rPr lang="en-US" sz="38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8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labklājību</a:t>
              </a:r>
              <a:r>
                <a:rPr lang="en-US" sz="38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, bet </a:t>
              </a:r>
              <a:r>
                <a:rPr lang="en-US" sz="38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arī</a:t>
              </a:r>
              <a:r>
                <a:rPr lang="en-US" sz="38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8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valsts</a:t>
              </a:r>
              <a:r>
                <a:rPr lang="en-US" sz="38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8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ekonomisko</a:t>
              </a:r>
              <a:r>
                <a:rPr lang="en-US" sz="38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8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konkurētspēju</a:t>
              </a:r>
              <a:r>
                <a:rPr lang="en-US" sz="38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un </a:t>
              </a:r>
              <a:r>
                <a:rPr lang="en-US" sz="38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sociālo</a:t>
              </a:r>
              <a:r>
                <a:rPr lang="en-US" sz="38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8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stabilitāti</a:t>
              </a:r>
              <a:r>
                <a:rPr lang="en-US" sz="38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. </a:t>
              </a:r>
            </a:p>
            <a:p>
              <a:pPr algn="l">
                <a:lnSpc>
                  <a:spcPts val="4560"/>
                </a:lnSpc>
              </a:pPr>
              <a:endParaRPr lang="en-US" sz="3800" dirty="0">
                <a:solidFill>
                  <a:srgbClr val="393939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  <a:p>
              <a:pPr algn="l">
                <a:lnSpc>
                  <a:spcPts val="4560"/>
                </a:lnSpc>
              </a:pPr>
              <a:r>
                <a:rPr lang="en-US" sz="3800" i="1" dirty="0">
                  <a:solidFill>
                    <a:srgbClr val="393939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/KP. «</a:t>
              </a:r>
              <a:r>
                <a:rPr lang="en-US" sz="3800" i="1" dirty="0" err="1">
                  <a:solidFill>
                    <a:srgbClr val="393939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Konkurences</a:t>
              </a:r>
              <a:r>
                <a:rPr lang="en-US" sz="3800" i="1" dirty="0">
                  <a:solidFill>
                    <a:srgbClr val="393939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 </a:t>
              </a:r>
              <a:r>
                <a:rPr lang="en-US" sz="3800" i="1" dirty="0" err="1">
                  <a:solidFill>
                    <a:srgbClr val="393939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apstākļi</a:t>
              </a:r>
              <a:r>
                <a:rPr lang="en-US" sz="3800" i="1" dirty="0">
                  <a:solidFill>
                    <a:srgbClr val="393939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 </a:t>
              </a:r>
              <a:r>
                <a:rPr lang="en-US" sz="3800" i="1" dirty="0" err="1">
                  <a:solidFill>
                    <a:srgbClr val="393939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veselības</a:t>
              </a:r>
              <a:r>
                <a:rPr lang="en-US" sz="3800" i="1" dirty="0">
                  <a:solidFill>
                    <a:srgbClr val="393939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 </a:t>
              </a:r>
              <a:r>
                <a:rPr lang="en-US" sz="3800" i="1" dirty="0" err="1">
                  <a:solidFill>
                    <a:srgbClr val="393939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aprūpes</a:t>
              </a:r>
              <a:r>
                <a:rPr lang="en-US" sz="3800" i="1" dirty="0">
                  <a:solidFill>
                    <a:srgbClr val="393939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 </a:t>
              </a:r>
              <a:r>
                <a:rPr lang="en-US" sz="3800" i="1" dirty="0" err="1">
                  <a:solidFill>
                    <a:srgbClr val="393939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pakalpojumu</a:t>
              </a:r>
              <a:r>
                <a:rPr lang="en-US" sz="3800" i="1" dirty="0">
                  <a:solidFill>
                    <a:srgbClr val="393939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 </a:t>
              </a:r>
              <a:r>
                <a:rPr lang="en-US" sz="3800" i="1" dirty="0" err="1">
                  <a:solidFill>
                    <a:srgbClr val="393939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jomā</a:t>
              </a:r>
              <a:r>
                <a:rPr lang="en-US" sz="3800" i="1" dirty="0">
                  <a:solidFill>
                    <a:srgbClr val="393939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 </a:t>
              </a:r>
              <a:r>
                <a:rPr lang="en-US" sz="3800" i="1" dirty="0" err="1">
                  <a:solidFill>
                    <a:srgbClr val="393939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Latvijā</a:t>
              </a:r>
              <a:r>
                <a:rPr lang="en-US" sz="3800" i="1" dirty="0">
                  <a:solidFill>
                    <a:srgbClr val="393939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» </a:t>
              </a:r>
              <a:r>
                <a:rPr lang="en-US" sz="3800" i="1" dirty="0" err="1">
                  <a:solidFill>
                    <a:srgbClr val="393939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Tirgus</a:t>
              </a:r>
              <a:r>
                <a:rPr lang="en-US" sz="3800" i="1" dirty="0">
                  <a:solidFill>
                    <a:srgbClr val="393939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 </a:t>
              </a:r>
              <a:r>
                <a:rPr lang="en-US" sz="3800" i="1" dirty="0" err="1">
                  <a:solidFill>
                    <a:srgbClr val="393939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uzraudzība</a:t>
              </a:r>
              <a:r>
                <a:rPr lang="en-US" sz="3800" i="1" dirty="0">
                  <a:solidFill>
                    <a:srgbClr val="393939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. Rīga. 2026./</a:t>
              </a:r>
            </a:p>
            <a:p>
              <a:pPr algn="ctr">
                <a:lnSpc>
                  <a:spcPts val="4560"/>
                </a:lnSpc>
              </a:pPr>
              <a:endParaRPr lang="en-US" sz="3800" i="1" dirty="0">
                <a:solidFill>
                  <a:srgbClr val="393939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endParaRPr>
            </a:p>
            <a:p>
              <a:pPr algn="l">
                <a:lnSpc>
                  <a:spcPts val="4560"/>
                </a:lnSpc>
              </a:pPr>
              <a:r>
                <a:rPr lang="en-US" sz="3800" b="1" dirty="0" err="1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Vairākas</a:t>
              </a:r>
              <a:r>
                <a:rPr lang="en-US" sz="3800" b="1" dirty="0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800" b="1" dirty="0" err="1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tirgus</a:t>
              </a:r>
              <a:r>
                <a:rPr lang="en-US" sz="3800" b="1" dirty="0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800" b="1" dirty="0" err="1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dalībnieku</a:t>
              </a:r>
              <a:r>
                <a:rPr lang="en-US" sz="3800" b="1" dirty="0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800" b="1" dirty="0" err="1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sūdzības</a:t>
              </a:r>
              <a:r>
                <a:rPr lang="en-US" sz="3800" b="1" dirty="0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, kas </a:t>
              </a:r>
              <a:r>
                <a:rPr lang="en-US" sz="3800" b="1" dirty="0" err="1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norādīja</a:t>
              </a:r>
              <a:r>
                <a:rPr lang="en-US" sz="3800" b="1" dirty="0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800" b="1" dirty="0" err="1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uz</a:t>
              </a:r>
              <a:r>
                <a:rPr lang="en-US" sz="3800" b="1" dirty="0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800" b="1" dirty="0" err="1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būtiskām</a:t>
              </a:r>
              <a:r>
                <a:rPr lang="en-US" sz="3800" b="1" dirty="0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800" b="1" dirty="0" err="1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strukturālām</a:t>
              </a:r>
              <a:r>
                <a:rPr lang="en-US" sz="3800" b="1" dirty="0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800" b="1" dirty="0" err="1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problēmām</a:t>
              </a:r>
              <a:r>
                <a:rPr lang="en-US" sz="3800" b="1" dirty="0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800" b="1" dirty="0" err="1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tirgus</a:t>
              </a:r>
              <a:r>
                <a:rPr lang="en-US" sz="3800" b="1" dirty="0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800" b="1" dirty="0" err="1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funkcionēšanā</a:t>
              </a:r>
              <a:r>
                <a:rPr lang="en-US" sz="3800" b="1" dirty="0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, kas </a:t>
              </a:r>
              <a:r>
                <a:rPr lang="en-US" sz="3800" b="1" dirty="0" err="1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prasīja</a:t>
              </a:r>
              <a:r>
                <a:rPr lang="en-US" sz="3800" b="1" dirty="0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800" b="1" dirty="0" err="1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padziļinātu</a:t>
              </a:r>
              <a:r>
                <a:rPr lang="en-US" sz="3800" b="1" dirty="0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800" b="1" dirty="0" err="1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izpēti</a:t>
              </a:r>
              <a:r>
                <a:rPr lang="en-US" sz="3800" b="1" dirty="0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.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1497005" y="1909943"/>
            <a:ext cx="1434142" cy="1434142"/>
          </a:xfrm>
          <a:custGeom>
            <a:avLst/>
            <a:gdLst/>
            <a:ahLst/>
            <a:cxnLst/>
            <a:rect l="l" t="t" r="r" b="b"/>
            <a:pathLst>
              <a:path w="1434142" h="1434142">
                <a:moveTo>
                  <a:pt x="0" y="0"/>
                </a:moveTo>
                <a:lnTo>
                  <a:pt x="1434143" y="0"/>
                </a:lnTo>
                <a:lnTo>
                  <a:pt x="1434143" y="1434142"/>
                </a:lnTo>
                <a:lnTo>
                  <a:pt x="0" y="14341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838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24384000" cy="1380172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5759"/>
                </a:lnSpc>
              </a:pPr>
              <a:endParaRPr/>
            </a:p>
            <a:p>
              <a:pPr algn="l">
                <a:lnSpc>
                  <a:spcPts val="5759"/>
                </a:lnSpc>
              </a:pPr>
              <a:endParaRPr/>
            </a:p>
            <a:p>
              <a:pPr algn="l">
                <a:lnSpc>
                  <a:spcPts val="5759"/>
                </a:lnSpc>
              </a:pPr>
              <a:endParaRPr/>
            </a:p>
            <a:p>
              <a:pPr algn="l">
                <a:lnSpc>
                  <a:spcPts val="5759"/>
                </a:lnSpc>
              </a:pPr>
              <a:endParaRPr/>
            </a:p>
            <a:p>
              <a:pPr algn="l">
                <a:lnSpc>
                  <a:spcPts val="5759"/>
                </a:lnSpc>
              </a:pPr>
              <a:endParaRPr/>
            </a:p>
            <a:p>
              <a:pPr algn="l">
                <a:lnSpc>
                  <a:spcPts val="5759"/>
                </a:lnSpc>
              </a:pPr>
              <a:endParaRPr/>
            </a:p>
            <a:p>
              <a:pPr algn="l">
                <a:lnSpc>
                  <a:spcPts val="5759"/>
                </a:lnSpc>
              </a:pPr>
              <a:endParaRPr/>
            </a:p>
            <a:p>
              <a:pPr algn="l">
                <a:lnSpc>
                  <a:spcPts val="5759"/>
                </a:lnSpc>
              </a:pPr>
              <a:endParaRPr/>
            </a:p>
            <a:p>
              <a:pPr algn="l">
                <a:lnSpc>
                  <a:spcPts val="5759"/>
                </a:lnSpc>
              </a:pPr>
              <a:endParaRPr/>
            </a:p>
            <a:p>
              <a:pPr algn="just">
                <a:lnSpc>
                  <a:spcPts val="5759"/>
                </a:lnSpc>
              </a:pPr>
              <a:endParaRPr/>
            </a:p>
            <a:p>
              <a:pPr algn="just">
                <a:lnSpc>
                  <a:spcPts val="57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506" y="1409081"/>
            <a:ext cx="13545417" cy="47625"/>
            <a:chOff x="0" y="0"/>
            <a:chExt cx="18060556" cy="635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060543" cy="63500"/>
            </a:xfrm>
            <a:custGeom>
              <a:avLst/>
              <a:gdLst/>
              <a:ahLst/>
              <a:cxnLst/>
              <a:rect l="l" t="t" r="r" b="b"/>
              <a:pathLst>
                <a:path w="18060543" h="63500">
                  <a:moveTo>
                    <a:pt x="12700" y="0"/>
                  </a:moveTo>
                  <a:lnTo>
                    <a:pt x="18047843" y="38100"/>
                  </a:lnTo>
                  <a:cubicBezTo>
                    <a:pt x="18054828" y="38100"/>
                    <a:pt x="18060543" y="43815"/>
                    <a:pt x="18060543" y="50800"/>
                  </a:cubicBezTo>
                  <a:cubicBezTo>
                    <a:pt x="18060543" y="57785"/>
                    <a:pt x="18054828" y="63500"/>
                    <a:pt x="18047843" y="635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ubicBezTo>
                    <a:pt x="0" y="5715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00859B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77847" y="290103"/>
            <a:ext cx="16521313" cy="1334091"/>
            <a:chOff x="0" y="0"/>
            <a:chExt cx="22028417" cy="177878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028423" cy="1778789"/>
            </a:xfrm>
            <a:custGeom>
              <a:avLst/>
              <a:gdLst/>
              <a:ahLst/>
              <a:cxnLst/>
              <a:rect l="l" t="t" r="r" b="b"/>
              <a:pathLst>
                <a:path w="22028423" h="1778789">
                  <a:moveTo>
                    <a:pt x="0" y="0"/>
                  </a:moveTo>
                  <a:lnTo>
                    <a:pt x="22028423" y="0"/>
                  </a:lnTo>
                  <a:lnTo>
                    <a:pt x="22028423" y="1778789"/>
                  </a:lnTo>
                  <a:lnTo>
                    <a:pt x="0" y="1778789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91301" b="-191301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66675"/>
              <a:ext cx="22028417" cy="171211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184"/>
                </a:lnSpc>
              </a:pPr>
              <a:r>
                <a:rPr lang="en-US" sz="4800" b="1">
                  <a:solidFill>
                    <a:srgbClr val="000000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Uzraudzības mērķis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5352204" y="407327"/>
            <a:ext cx="2310574" cy="1242746"/>
          </a:xfrm>
          <a:custGeom>
            <a:avLst/>
            <a:gdLst/>
            <a:ahLst/>
            <a:cxnLst/>
            <a:rect l="l" t="t" r="r" b="b"/>
            <a:pathLst>
              <a:path w="2310574" h="1242746">
                <a:moveTo>
                  <a:pt x="0" y="0"/>
                </a:moveTo>
                <a:lnTo>
                  <a:pt x="2310575" y="0"/>
                </a:lnTo>
                <a:lnTo>
                  <a:pt x="2310575" y="1242746"/>
                </a:lnTo>
                <a:lnTo>
                  <a:pt x="0" y="12427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6453" r="-6453"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11" name="Group 11"/>
          <p:cNvGrpSpPr/>
          <p:nvPr/>
        </p:nvGrpSpPr>
        <p:grpSpPr>
          <a:xfrm>
            <a:off x="1465269" y="4119238"/>
            <a:ext cx="15890262" cy="3297752"/>
            <a:chOff x="0" y="0"/>
            <a:chExt cx="17995784" cy="373471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995784" cy="3734717"/>
            </a:xfrm>
            <a:custGeom>
              <a:avLst/>
              <a:gdLst/>
              <a:ahLst/>
              <a:cxnLst/>
              <a:rect l="l" t="t" r="r" b="b"/>
              <a:pathLst>
                <a:path w="17995784" h="3734717">
                  <a:moveTo>
                    <a:pt x="0" y="0"/>
                  </a:moveTo>
                  <a:lnTo>
                    <a:pt x="17995784" y="0"/>
                  </a:lnTo>
                  <a:lnTo>
                    <a:pt x="17995784" y="3734717"/>
                  </a:lnTo>
                  <a:lnTo>
                    <a:pt x="0" y="3734717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23498" r="47155" b="24268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85725"/>
              <a:ext cx="17995784" cy="382044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919"/>
                </a:lnSpc>
              </a:pPr>
              <a:r>
                <a:rPr lang="en-US" sz="4099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Analītiski</a:t>
              </a:r>
              <a:r>
                <a:rPr lang="en-US" sz="4099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4099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izvērtēt</a:t>
              </a:r>
              <a:r>
                <a:rPr lang="en-US" sz="4099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4099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konkurences</a:t>
              </a:r>
              <a:r>
                <a:rPr lang="en-US" sz="4099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4099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apstākļus</a:t>
              </a:r>
              <a:r>
                <a:rPr lang="en-US" sz="4099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4099" b="1" dirty="0" err="1">
                  <a:solidFill>
                    <a:srgbClr val="00859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sekundārajā</a:t>
              </a:r>
              <a:r>
                <a:rPr lang="en-US" sz="4099" b="1" dirty="0">
                  <a:solidFill>
                    <a:srgbClr val="00859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4099" b="1" dirty="0" err="1">
                  <a:solidFill>
                    <a:srgbClr val="00859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ambulatorajā</a:t>
              </a:r>
              <a:r>
                <a:rPr lang="en-US" sz="4099" b="1" dirty="0">
                  <a:solidFill>
                    <a:srgbClr val="00859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lv-LV" sz="4099" b="1" dirty="0">
                  <a:solidFill>
                    <a:srgbClr val="00859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(SAVA) </a:t>
              </a:r>
              <a:r>
                <a:rPr lang="en-US" sz="4099" b="1" dirty="0">
                  <a:solidFill>
                    <a:srgbClr val="00859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un </a:t>
              </a:r>
              <a:r>
                <a:rPr lang="en-US" sz="4099" b="1" dirty="0" err="1">
                  <a:solidFill>
                    <a:srgbClr val="00859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stacionārajā</a:t>
              </a:r>
              <a:r>
                <a:rPr lang="en-US" sz="4099" b="1" dirty="0">
                  <a:solidFill>
                    <a:srgbClr val="00859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4099" b="1" dirty="0" err="1">
                  <a:solidFill>
                    <a:srgbClr val="00859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veselības</a:t>
              </a:r>
              <a:r>
                <a:rPr lang="en-US" sz="4099" b="1" dirty="0">
                  <a:solidFill>
                    <a:srgbClr val="00859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4099" b="1" dirty="0" err="1">
                  <a:solidFill>
                    <a:srgbClr val="00859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aprūpē</a:t>
              </a:r>
              <a:r>
                <a:rPr lang="en-US" sz="4099" b="1" dirty="0">
                  <a:solidFill>
                    <a:srgbClr val="00859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4099" b="1" dirty="0" err="1">
                  <a:solidFill>
                    <a:srgbClr val="00859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Latvijā</a:t>
              </a:r>
              <a:r>
                <a:rPr lang="en-US" sz="4099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, </a:t>
              </a:r>
              <a:r>
                <a:rPr lang="en-US" sz="4099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identificēt</a:t>
              </a:r>
              <a:r>
                <a:rPr lang="en-US" sz="4099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4099" b="1" dirty="0" err="1">
                  <a:solidFill>
                    <a:srgbClr val="00859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konkurences</a:t>
              </a:r>
              <a:r>
                <a:rPr lang="en-US" sz="4099" b="1" dirty="0">
                  <a:solidFill>
                    <a:srgbClr val="00859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4099" b="1" dirty="0" err="1">
                  <a:solidFill>
                    <a:srgbClr val="00859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neitralitātes</a:t>
              </a:r>
              <a:r>
                <a:rPr lang="en-US" sz="4099" b="1" dirty="0">
                  <a:solidFill>
                    <a:srgbClr val="00859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4099" b="1" dirty="0" err="1">
                  <a:solidFill>
                    <a:srgbClr val="00859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riskus</a:t>
              </a:r>
              <a:r>
                <a:rPr lang="en-US" sz="4099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, </a:t>
              </a:r>
              <a:r>
                <a:rPr lang="en-US" sz="4099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analizēt</a:t>
              </a:r>
              <a:r>
                <a:rPr lang="en-US" sz="4099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4099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publiskā</a:t>
              </a:r>
              <a:r>
                <a:rPr lang="en-US" sz="4099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4099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atbalsta</a:t>
              </a:r>
              <a:r>
                <a:rPr lang="en-US" sz="4099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4099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veidus</a:t>
              </a:r>
              <a:r>
                <a:rPr lang="en-US" sz="4099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un </a:t>
              </a:r>
              <a:r>
                <a:rPr lang="en-US" sz="4099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apjomus</a:t>
              </a:r>
              <a:r>
                <a:rPr lang="en-US" sz="4099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un </a:t>
              </a:r>
              <a:r>
                <a:rPr lang="en-US" sz="4099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piedāvāt</a:t>
              </a:r>
              <a:r>
                <a:rPr lang="en-US" sz="4099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4099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sistēmiskus</a:t>
              </a:r>
              <a:r>
                <a:rPr lang="en-US" sz="4099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4099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risinājumus</a:t>
              </a:r>
              <a:r>
                <a:rPr lang="en-US" sz="4099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4099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tirgus</a:t>
              </a:r>
              <a:r>
                <a:rPr lang="en-US" sz="4099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4099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līdzsvaram</a:t>
              </a:r>
              <a:r>
                <a:rPr lang="en-US" sz="4099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un </a:t>
              </a:r>
              <a:r>
                <a:rPr lang="en-US" sz="4099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pakalpojumu</a:t>
              </a:r>
              <a:r>
                <a:rPr lang="en-US" sz="4099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4099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pieejamībai</a:t>
              </a:r>
              <a:r>
                <a:rPr lang="en-US" sz="4099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.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677847" y="1918060"/>
            <a:ext cx="1752725" cy="2127739"/>
          </a:xfrm>
          <a:custGeom>
            <a:avLst/>
            <a:gdLst/>
            <a:ahLst/>
            <a:cxnLst/>
            <a:rect l="l" t="t" r="r" b="b"/>
            <a:pathLst>
              <a:path w="1752725" h="2127739">
                <a:moveTo>
                  <a:pt x="0" y="0"/>
                </a:moveTo>
                <a:lnTo>
                  <a:pt x="1752725" y="0"/>
                </a:lnTo>
                <a:lnTo>
                  <a:pt x="1752725" y="2127739"/>
                </a:lnTo>
                <a:lnTo>
                  <a:pt x="0" y="212773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3823" y="-22860"/>
            <a:ext cx="18511388" cy="10287000"/>
            <a:chOff x="0" y="0"/>
            <a:chExt cx="24681851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81852" cy="13716000"/>
            </a:xfrm>
            <a:custGeom>
              <a:avLst/>
              <a:gdLst/>
              <a:ahLst/>
              <a:cxnLst/>
              <a:rect l="l" t="t" r="r" b="b"/>
              <a:pathLst>
                <a:path w="24681852" h="13716000">
                  <a:moveTo>
                    <a:pt x="0" y="0"/>
                  </a:moveTo>
                  <a:lnTo>
                    <a:pt x="24681852" y="0"/>
                  </a:lnTo>
                  <a:lnTo>
                    <a:pt x="24681852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610" b="-610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399762" y="0"/>
            <a:ext cx="18687762" cy="1554480"/>
            <a:chOff x="0" y="0"/>
            <a:chExt cx="24384000" cy="20726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2072640"/>
            </a:xfrm>
            <a:custGeom>
              <a:avLst/>
              <a:gdLst/>
              <a:ahLst/>
              <a:cxnLst/>
              <a:rect l="l" t="t" r="r" b="b"/>
              <a:pathLst>
                <a:path w="24384000" h="2072640">
                  <a:moveTo>
                    <a:pt x="0" y="0"/>
                  </a:moveTo>
                  <a:lnTo>
                    <a:pt x="24384000" y="0"/>
                  </a:lnTo>
                  <a:lnTo>
                    <a:pt x="24384000" y="2072640"/>
                  </a:lnTo>
                  <a:lnTo>
                    <a:pt x="0" y="2072640"/>
                  </a:lnTo>
                  <a:close/>
                </a:path>
              </a:pathLst>
            </a:custGeom>
            <a:solidFill>
              <a:srgbClr val="00859B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12569" y="254323"/>
            <a:ext cx="17575431" cy="1075367"/>
            <a:chOff x="0" y="0"/>
            <a:chExt cx="23911416" cy="14630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911416" cy="1463040"/>
            </a:xfrm>
            <a:custGeom>
              <a:avLst/>
              <a:gdLst/>
              <a:ahLst/>
              <a:cxnLst/>
              <a:rect l="l" t="t" r="r" b="b"/>
              <a:pathLst>
                <a:path w="23911416" h="1463040">
                  <a:moveTo>
                    <a:pt x="0" y="0"/>
                  </a:moveTo>
                  <a:lnTo>
                    <a:pt x="23911416" y="0"/>
                  </a:lnTo>
                  <a:lnTo>
                    <a:pt x="23911416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242275" r="8221" b="-242275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23911416" cy="146304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920"/>
                </a:lnSpc>
              </a:pPr>
              <a:r>
                <a:rPr lang="en-US" sz="4100" b="1">
                  <a:solidFill>
                    <a:srgbClr val="FFFFFF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Piemērs: NVD SAVA TIRGUS SADALĪJUMS (2024. gads)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32272" y="1786890"/>
            <a:ext cx="16459200" cy="731520"/>
            <a:chOff x="0" y="0"/>
            <a:chExt cx="21945600" cy="97536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945600" cy="975360"/>
            </a:xfrm>
            <a:custGeom>
              <a:avLst/>
              <a:gdLst/>
              <a:ahLst/>
              <a:cxnLst/>
              <a:rect l="l" t="t" r="r" b="b"/>
              <a:pathLst>
                <a:path w="21945600" h="975360">
                  <a:moveTo>
                    <a:pt x="0" y="0"/>
                  </a:moveTo>
                  <a:lnTo>
                    <a:pt x="21945600" y="0"/>
                  </a:lnTo>
                  <a:lnTo>
                    <a:pt x="21945600" y="975360"/>
                  </a:lnTo>
                  <a:lnTo>
                    <a:pt x="0" y="97536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388413" b="-388413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21945600" cy="97536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600"/>
                </a:lnSpc>
              </a:pPr>
              <a:r>
                <a:rPr lang="en-US" sz="3000" b="1">
                  <a:solidFill>
                    <a:srgbClr val="1F2A44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Kopējais SAVA tirgus: vairāk nekā 329 milj. EUR</a:t>
              </a: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99762" y="2665700"/>
            <a:ext cx="9541050" cy="7387688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9875520" y="3108960"/>
            <a:ext cx="7680960" cy="1554480"/>
            <a:chOff x="0" y="0"/>
            <a:chExt cx="10241280" cy="20726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241280" cy="2072640"/>
            </a:xfrm>
            <a:custGeom>
              <a:avLst/>
              <a:gdLst/>
              <a:ahLst/>
              <a:cxnLst/>
              <a:rect l="l" t="t" r="r" b="b"/>
              <a:pathLst>
                <a:path w="10241280" h="2072640">
                  <a:moveTo>
                    <a:pt x="0" y="0"/>
                  </a:moveTo>
                  <a:lnTo>
                    <a:pt x="10241280" y="0"/>
                  </a:lnTo>
                  <a:lnTo>
                    <a:pt x="10241280" y="2072640"/>
                  </a:lnTo>
                  <a:lnTo>
                    <a:pt x="0" y="2072640"/>
                  </a:lnTo>
                  <a:close/>
                </a:path>
              </a:pathLst>
            </a:custGeom>
            <a:solidFill>
              <a:srgbClr val="F0F8F9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41280" y="3200400"/>
            <a:ext cx="6949440" cy="768096"/>
            <a:chOff x="0" y="0"/>
            <a:chExt cx="9265920" cy="102412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265920" cy="1024128"/>
            </a:xfrm>
            <a:custGeom>
              <a:avLst/>
              <a:gdLst/>
              <a:ahLst/>
              <a:cxnLst/>
              <a:rect l="l" t="t" r="r" b="b"/>
              <a:pathLst>
                <a:path w="9265920" h="1024128">
                  <a:moveTo>
                    <a:pt x="0" y="0"/>
                  </a:moveTo>
                  <a:lnTo>
                    <a:pt x="9265920" y="0"/>
                  </a:lnTo>
                  <a:lnTo>
                    <a:pt x="926592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26293" b="-126293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0"/>
              <a:ext cx="9265920" cy="102412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800"/>
                </a:lnSpc>
              </a:pPr>
              <a:r>
                <a:rPr lang="en-US" sz="4000" b="1">
                  <a:solidFill>
                    <a:srgbClr val="00859B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152 milj. €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241280" y="3968496"/>
            <a:ext cx="6949440" cy="643479"/>
            <a:chOff x="0" y="0"/>
            <a:chExt cx="9265920" cy="85797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265920" cy="857972"/>
            </a:xfrm>
            <a:custGeom>
              <a:avLst/>
              <a:gdLst/>
              <a:ahLst/>
              <a:cxnLst/>
              <a:rect l="l" t="t" r="r" b="b"/>
              <a:pathLst>
                <a:path w="9265920" h="857972">
                  <a:moveTo>
                    <a:pt x="0" y="0"/>
                  </a:moveTo>
                  <a:lnTo>
                    <a:pt x="9265920" y="0"/>
                  </a:lnTo>
                  <a:lnTo>
                    <a:pt x="9265920" y="857972"/>
                  </a:lnTo>
                  <a:lnTo>
                    <a:pt x="0" y="857972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67803" b="-153065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9265920" cy="91512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840"/>
                </a:lnSpc>
              </a:pPr>
              <a:r>
                <a:rPr lang="en-US" sz="3200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13</a:t>
              </a:r>
              <a:r>
                <a:rPr lang="en-US" sz="3200">
                  <a:solidFill>
                    <a:srgbClr val="6B728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publiskā sektora ārstniecības iestādes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875520" y="5029200"/>
            <a:ext cx="7680960" cy="1554480"/>
            <a:chOff x="0" y="0"/>
            <a:chExt cx="10241280" cy="207264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0241280" cy="2072640"/>
            </a:xfrm>
            <a:custGeom>
              <a:avLst/>
              <a:gdLst/>
              <a:ahLst/>
              <a:cxnLst/>
              <a:rect l="l" t="t" r="r" b="b"/>
              <a:pathLst>
                <a:path w="10241280" h="2072640">
                  <a:moveTo>
                    <a:pt x="0" y="0"/>
                  </a:moveTo>
                  <a:lnTo>
                    <a:pt x="10241280" y="0"/>
                  </a:lnTo>
                  <a:lnTo>
                    <a:pt x="10241280" y="2072640"/>
                  </a:lnTo>
                  <a:lnTo>
                    <a:pt x="0" y="2072640"/>
                  </a:lnTo>
                  <a:close/>
                </a:path>
              </a:pathLst>
            </a:custGeom>
            <a:solidFill>
              <a:srgbClr val="F0F8F9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241280" y="5120640"/>
            <a:ext cx="6949440" cy="768096"/>
            <a:chOff x="0" y="0"/>
            <a:chExt cx="9265920" cy="102412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265920" cy="1024128"/>
            </a:xfrm>
            <a:custGeom>
              <a:avLst/>
              <a:gdLst/>
              <a:ahLst/>
              <a:cxnLst/>
              <a:rect l="l" t="t" r="r" b="b"/>
              <a:pathLst>
                <a:path w="9265920" h="1024128">
                  <a:moveTo>
                    <a:pt x="0" y="0"/>
                  </a:moveTo>
                  <a:lnTo>
                    <a:pt x="9265920" y="0"/>
                  </a:lnTo>
                  <a:lnTo>
                    <a:pt x="926592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26293" b="-126293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0"/>
              <a:ext cx="9265920" cy="102412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800"/>
                </a:lnSpc>
              </a:pPr>
              <a:r>
                <a:rPr lang="en-US" sz="4000" b="1">
                  <a:solidFill>
                    <a:srgbClr val="00859B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50 milj. €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241280" y="5888736"/>
            <a:ext cx="6949440" cy="557192"/>
            <a:chOff x="0" y="0"/>
            <a:chExt cx="9265920" cy="74292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9265920" cy="742923"/>
            </a:xfrm>
            <a:custGeom>
              <a:avLst/>
              <a:gdLst/>
              <a:ahLst/>
              <a:cxnLst/>
              <a:rect l="l" t="t" r="r" b="b"/>
              <a:pathLst>
                <a:path w="9265920" h="742923">
                  <a:moveTo>
                    <a:pt x="0" y="0"/>
                  </a:moveTo>
                  <a:lnTo>
                    <a:pt x="9265920" y="0"/>
                  </a:lnTo>
                  <a:lnTo>
                    <a:pt x="9265920" y="742923"/>
                  </a:lnTo>
                  <a:lnTo>
                    <a:pt x="0" y="742923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93789" b="-192254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9265920" cy="79054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359"/>
                </a:lnSpc>
              </a:pPr>
              <a:r>
                <a:rPr lang="en-US" sz="2799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7</a:t>
              </a:r>
              <a:r>
                <a:rPr lang="en-US" sz="2799" b="1">
                  <a:solidFill>
                    <a:srgbClr val="6B728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2799">
                  <a:solidFill>
                    <a:srgbClr val="6B728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lielākās privātā sektora ārstniecības iestādes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875520" y="6949440"/>
            <a:ext cx="7680960" cy="1554480"/>
            <a:chOff x="0" y="0"/>
            <a:chExt cx="10241280" cy="207264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0241280" cy="2072640"/>
            </a:xfrm>
            <a:custGeom>
              <a:avLst/>
              <a:gdLst/>
              <a:ahLst/>
              <a:cxnLst/>
              <a:rect l="l" t="t" r="r" b="b"/>
              <a:pathLst>
                <a:path w="10241280" h="2072640">
                  <a:moveTo>
                    <a:pt x="0" y="0"/>
                  </a:moveTo>
                  <a:lnTo>
                    <a:pt x="10241280" y="0"/>
                  </a:lnTo>
                  <a:lnTo>
                    <a:pt x="10241280" y="2072640"/>
                  </a:lnTo>
                  <a:lnTo>
                    <a:pt x="0" y="2072640"/>
                  </a:lnTo>
                  <a:close/>
                </a:path>
              </a:pathLst>
            </a:custGeom>
            <a:solidFill>
              <a:srgbClr val="F0F8F9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241280" y="7040880"/>
            <a:ext cx="6949440" cy="768096"/>
            <a:chOff x="0" y="0"/>
            <a:chExt cx="9265920" cy="1024128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9265920" cy="1024128"/>
            </a:xfrm>
            <a:custGeom>
              <a:avLst/>
              <a:gdLst/>
              <a:ahLst/>
              <a:cxnLst/>
              <a:rect l="l" t="t" r="r" b="b"/>
              <a:pathLst>
                <a:path w="9265920" h="1024128">
                  <a:moveTo>
                    <a:pt x="0" y="0"/>
                  </a:moveTo>
                  <a:lnTo>
                    <a:pt x="9265920" y="0"/>
                  </a:lnTo>
                  <a:lnTo>
                    <a:pt x="926592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26293" b="-126293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0"/>
              <a:ext cx="9265920" cy="102412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800"/>
                </a:lnSpc>
              </a:pPr>
              <a:r>
                <a:rPr lang="en-US" sz="4000" b="1">
                  <a:solidFill>
                    <a:srgbClr val="00859B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126+ milj. €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0241280" y="7808976"/>
            <a:ext cx="6949440" cy="548640"/>
            <a:chOff x="0" y="0"/>
            <a:chExt cx="9265920" cy="73152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9265920" cy="731520"/>
            </a:xfrm>
            <a:custGeom>
              <a:avLst/>
              <a:gdLst/>
              <a:ahLst/>
              <a:cxnLst/>
              <a:rect l="l" t="t" r="r" b="b"/>
              <a:pathLst>
                <a:path w="9265920" h="731520">
                  <a:moveTo>
                    <a:pt x="0" y="0"/>
                  </a:moveTo>
                  <a:lnTo>
                    <a:pt x="9265920" y="0"/>
                  </a:lnTo>
                  <a:lnTo>
                    <a:pt x="926592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96810" b="-196810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57150"/>
              <a:ext cx="9265920" cy="78867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840"/>
                </a:lnSpc>
              </a:pPr>
              <a:r>
                <a:rPr lang="en-US" sz="3200">
                  <a:solidFill>
                    <a:srgbClr val="6B728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Pārējie (mazākie) tirgus dalībnieki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731520" y="9418320"/>
            <a:ext cx="16459200" cy="557192"/>
            <a:chOff x="0" y="0"/>
            <a:chExt cx="21945600" cy="742923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21945600" cy="742923"/>
            </a:xfrm>
            <a:custGeom>
              <a:avLst/>
              <a:gdLst/>
              <a:ahLst/>
              <a:cxnLst/>
              <a:rect l="l" t="t" r="r" b="b"/>
              <a:pathLst>
                <a:path w="21945600" h="742923">
                  <a:moveTo>
                    <a:pt x="0" y="0"/>
                  </a:moveTo>
                  <a:lnTo>
                    <a:pt x="21945600" y="0"/>
                  </a:lnTo>
                  <a:lnTo>
                    <a:pt x="21945600" y="742923"/>
                  </a:lnTo>
                  <a:lnTo>
                    <a:pt x="0" y="742923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526346" b="-524811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47625"/>
              <a:ext cx="21945600" cy="79054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359"/>
                </a:lnSpc>
              </a:pPr>
              <a:r>
                <a:rPr lang="en-US" sz="2799" i="1">
                  <a:solidFill>
                    <a:srgbClr val="6B7280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Datu avots: </a:t>
              </a:r>
              <a:r>
                <a:rPr lang="en-US" sz="2799" i="1">
                  <a:solidFill>
                    <a:srgbClr val="000000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NVD publiski pieejamā informācija par</a:t>
              </a:r>
              <a:r>
                <a:rPr lang="en-US" sz="2799" i="1">
                  <a:solidFill>
                    <a:srgbClr val="6B7280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 </a:t>
              </a:r>
              <a:r>
                <a:rPr lang="en-US" sz="2799" i="1">
                  <a:solidFill>
                    <a:srgbClr val="000000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2024. gadu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838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554480"/>
            <a:chOff x="0" y="0"/>
            <a:chExt cx="24384000" cy="20726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2072640"/>
            </a:xfrm>
            <a:custGeom>
              <a:avLst/>
              <a:gdLst/>
              <a:ahLst/>
              <a:cxnLst/>
              <a:rect l="l" t="t" r="r" b="b"/>
              <a:pathLst>
                <a:path w="24384000" h="2072640">
                  <a:moveTo>
                    <a:pt x="0" y="0"/>
                  </a:moveTo>
                  <a:lnTo>
                    <a:pt x="24384000" y="0"/>
                  </a:lnTo>
                  <a:lnTo>
                    <a:pt x="24384000" y="2072640"/>
                  </a:lnTo>
                  <a:lnTo>
                    <a:pt x="0" y="2072640"/>
                  </a:lnTo>
                  <a:close/>
                </a:path>
              </a:pathLst>
            </a:custGeom>
            <a:solidFill>
              <a:srgbClr val="00859B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14400" y="219456"/>
            <a:ext cx="16459200" cy="1097280"/>
            <a:chOff x="0" y="0"/>
            <a:chExt cx="21945600" cy="14630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945600" cy="1463040"/>
            </a:xfrm>
            <a:custGeom>
              <a:avLst/>
              <a:gdLst/>
              <a:ahLst/>
              <a:cxnLst/>
              <a:rect l="l" t="t" r="r" b="b"/>
              <a:pathLst>
                <a:path w="21945600" h="1463040">
                  <a:moveTo>
                    <a:pt x="0" y="0"/>
                  </a:moveTo>
                  <a:lnTo>
                    <a:pt x="21945600" y="0"/>
                  </a:lnTo>
                  <a:lnTo>
                    <a:pt x="2194560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242275" b="-242275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9525"/>
              <a:ext cx="21945600" cy="14535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280"/>
                </a:lnSpc>
              </a:pPr>
              <a:r>
                <a:rPr lang="en-US" sz="4400" b="1">
                  <a:solidFill>
                    <a:srgbClr val="FFFFFF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NORMATĪVAIS REGULĒJUMS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31520" y="2011680"/>
            <a:ext cx="8046720" cy="2926080"/>
            <a:chOff x="0" y="0"/>
            <a:chExt cx="10728960" cy="39014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728960" cy="3901440"/>
            </a:xfrm>
            <a:custGeom>
              <a:avLst/>
              <a:gdLst/>
              <a:ahLst/>
              <a:cxnLst/>
              <a:rect l="l" t="t" r="r" b="b"/>
              <a:pathLst>
                <a:path w="10728960" h="3901440">
                  <a:moveTo>
                    <a:pt x="0" y="0"/>
                  </a:moveTo>
                  <a:lnTo>
                    <a:pt x="10728960" y="0"/>
                  </a:lnTo>
                  <a:lnTo>
                    <a:pt x="10728960" y="3901440"/>
                  </a:lnTo>
                  <a:lnTo>
                    <a:pt x="0" y="3901440"/>
                  </a:lnTo>
                  <a:close/>
                </a:path>
              </a:pathLst>
            </a:custGeom>
            <a:solidFill>
              <a:srgbClr val="F0F8F9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31520" y="2011680"/>
            <a:ext cx="128016" cy="2926080"/>
            <a:chOff x="0" y="0"/>
            <a:chExt cx="170688" cy="39014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0688" cy="3901440"/>
            </a:xfrm>
            <a:custGeom>
              <a:avLst/>
              <a:gdLst/>
              <a:ahLst/>
              <a:cxnLst/>
              <a:rect l="l" t="t" r="r" b="b"/>
              <a:pathLst>
                <a:path w="170688" h="3901440">
                  <a:moveTo>
                    <a:pt x="0" y="0"/>
                  </a:moveTo>
                  <a:lnTo>
                    <a:pt x="170688" y="0"/>
                  </a:lnTo>
                  <a:lnTo>
                    <a:pt x="170688" y="3901440"/>
                  </a:lnTo>
                  <a:lnTo>
                    <a:pt x="0" y="3901440"/>
                  </a:lnTo>
                  <a:close/>
                </a:path>
              </a:pathLst>
            </a:custGeom>
            <a:solidFill>
              <a:srgbClr val="00859B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88720" y="2286000"/>
            <a:ext cx="7132320" cy="731520"/>
            <a:chOff x="0" y="0"/>
            <a:chExt cx="9509760" cy="97536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509760" cy="975360"/>
            </a:xfrm>
            <a:custGeom>
              <a:avLst/>
              <a:gdLst/>
              <a:ahLst/>
              <a:cxnLst/>
              <a:rect l="l" t="t" r="r" b="b"/>
              <a:pathLst>
                <a:path w="9509760" h="975360">
                  <a:moveTo>
                    <a:pt x="0" y="0"/>
                  </a:moveTo>
                  <a:lnTo>
                    <a:pt x="9509760" y="0"/>
                  </a:lnTo>
                  <a:lnTo>
                    <a:pt x="9509760" y="975360"/>
                  </a:lnTo>
                  <a:lnTo>
                    <a:pt x="0" y="97536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39979" b="-139979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9509760" cy="97536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b="1">
                  <a:solidFill>
                    <a:srgbClr val="1F2A44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Satversmes 111. pants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188720" y="3108960"/>
            <a:ext cx="7132320" cy="1463040"/>
            <a:chOff x="0" y="0"/>
            <a:chExt cx="9509760" cy="195072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509760" cy="1950720"/>
            </a:xfrm>
            <a:custGeom>
              <a:avLst/>
              <a:gdLst/>
              <a:ahLst/>
              <a:cxnLst/>
              <a:rect l="l" t="t" r="r" b="b"/>
              <a:pathLst>
                <a:path w="9509760" h="1950720">
                  <a:moveTo>
                    <a:pt x="0" y="0"/>
                  </a:moveTo>
                  <a:lnTo>
                    <a:pt x="9509760" y="0"/>
                  </a:lnTo>
                  <a:lnTo>
                    <a:pt x="9509760" y="1950720"/>
                  </a:lnTo>
                  <a:lnTo>
                    <a:pt x="0" y="195072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44989" b="-44989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76200"/>
              <a:ext cx="9509760" cy="20269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560"/>
                </a:lnSpc>
              </a:pPr>
              <a:r>
                <a:rPr lang="en-US" sz="380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Valsts aizsargā cilvēku veselību un garantie ikvienam medicīniskās palīdzības minimumu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326880" y="2011680"/>
            <a:ext cx="8046720" cy="2926080"/>
            <a:chOff x="0" y="0"/>
            <a:chExt cx="10728960" cy="390144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728960" cy="3901440"/>
            </a:xfrm>
            <a:custGeom>
              <a:avLst/>
              <a:gdLst/>
              <a:ahLst/>
              <a:cxnLst/>
              <a:rect l="l" t="t" r="r" b="b"/>
              <a:pathLst>
                <a:path w="10728960" h="3901440">
                  <a:moveTo>
                    <a:pt x="0" y="0"/>
                  </a:moveTo>
                  <a:lnTo>
                    <a:pt x="10728960" y="0"/>
                  </a:lnTo>
                  <a:lnTo>
                    <a:pt x="10728960" y="3901440"/>
                  </a:lnTo>
                  <a:lnTo>
                    <a:pt x="0" y="3901440"/>
                  </a:lnTo>
                  <a:close/>
                </a:path>
              </a:pathLst>
            </a:custGeom>
            <a:solidFill>
              <a:srgbClr val="F0F8F9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326880" y="2011680"/>
            <a:ext cx="128016" cy="2926080"/>
            <a:chOff x="0" y="0"/>
            <a:chExt cx="170688" cy="390144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70688" cy="3901440"/>
            </a:xfrm>
            <a:custGeom>
              <a:avLst/>
              <a:gdLst/>
              <a:ahLst/>
              <a:cxnLst/>
              <a:rect l="l" t="t" r="r" b="b"/>
              <a:pathLst>
                <a:path w="170688" h="3901440">
                  <a:moveTo>
                    <a:pt x="0" y="0"/>
                  </a:moveTo>
                  <a:lnTo>
                    <a:pt x="170688" y="0"/>
                  </a:lnTo>
                  <a:lnTo>
                    <a:pt x="170688" y="3901440"/>
                  </a:lnTo>
                  <a:lnTo>
                    <a:pt x="0" y="3901440"/>
                  </a:lnTo>
                  <a:close/>
                </a:path>
              </a:pathLst>
            </a:custGeom>
            <a:solidFill>
              <a:srgbClr val="00859B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784080" y="2286000"/>
            <a:ext cx="7132320" cy="731520"/>
            <a:chOff x="0" y="0"/>
            <a:chExt cx="9509760" cy="97536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509760" cy="975360"/>
            </a:xfrm>
            <a:custGeom>
              <a:avLst/>
              <a:gdLst/>
              <a:ahLst/>
              <a:cxnLst/>
              <a:rect l="l" t="t" r="r" b="b"/>
              <a:pathLst>
                <a:path w="9509760" h="975360">
                  <a:moveTo>
                    <a:pt x="0" y="0"/>
                  </a:moveTo>
                  <a:lnTo>
                    <a:pt x="9509760" y="0"/>
                  </a:lnTo>
                  <a:lnTo>
                    <a:pt x="9509760" y="975360"/>
                  </a:lnTo>
                  <a:lnTo>
                    <a:pt x="0" y="97536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39979" b="-139979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0"/>
              <a:ext cx="9509760" cy="97536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b="1">
                  <a:solidFill>
                    <a:srgbClr val="1F2A44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KL 14.¹ pants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784080" y="3108960"/>
            <a:ext cx="7132320" cy="1463040"/>
            <a:chOff x="0" y="0"/>
            <a:chExt cx="9509760" cy="195072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9509760" cy="1950720"/>
            </a:xfrm>
            <a:custGeom>
              <a:avLst/>
              <a:gdLst/>
              <a:ahLst/>
              <a:cxnLst/>
              <a:rect l="l" t="t" r="r" b="b"/>
              <a:pathLst>
                <a:path w="9509760" h="1950720">
                  <a:moveTo>
                    <a:pt x="0" y="0"/>
                  </a:moveTo>
                  <a:lnTo>
                    <a:pt x="9509760" y="0"/>
                  </a:lnTo>
                  <a:lnTo>
                    <a:pt x="9509760" y="1950720"/>
                  </a:lnTo>
                  <a:lnTo>
                    <a:pt x="0" y="195072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44989" b="-44989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76200"/>
              <a:ext cx="9509760" cy="20269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560"/>
                </a:lnSpc>
              </a:pPr>
              <a:r>
                <a:rPr lang="en-US" sz="380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Konkurences neitralitātes pienākums publiskām personām (spēkā no 01.01.2020.)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31520" y="5486400"/>
            <a:ext cx="8046720" cy="2926080"/>
            <a:chOff x="0" y="0"/>
            <a:chExt cx="10728960" cy="390144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0728960" cy="3901440"/>
            </a:xfrm>
            <a:custGeom>
              <a:avLst/>
              <a:gdLst/>
              <a:ahLst/>
              <a:cxnLst/>
              <a:rect l="l" t="t" r="r" b="b"/>
              <a:pathLst>
                <a:path w="10728960" h="3901440">
                  <a:moveTo>
                    <a:pt x="0" y="0"/>
                  </a:moveTo>
                  <a:lnTo>
                    <a:pt x="10728960" y="0"/>
                  </a:lnTo>
                  <a:lnTo>
                    <a:pt x="10728960" y="3901440"/>
                  </a:lnTo>
                  <a:lnTo>
                    <a:pt x="0" y="3901440"/>
                  </a:lnTo>
                  <a:close/>
                </a:path>
              </a:pathLst>
            </a:custGeom>
            <a:solidFill>
              <a:srgbClr val="F0F8F9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731520" y="5486400"/>
            <a:ext cx="128016" cy="2926080"/>
            <a:chOff x="0" y="0"/>
            <a:chExt cx="170688" cy="390144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70688" cy="3901440"/>
            </a:xfrm>
            <a:custGeom>
              <a:avLst/>
              <a:gdLst/>
              <a:ahLst/>
              <a:cxnLst/>
              <a:rect l="l" t="t" r="r" b="b"/>
              <a:pathLst>
                <a:path w="170688" h="3901440">
                  <a:moveTo>
                    <a:pt x="0" y="0"/>
                  </a:moveTo>
                  <a:lnTo>
                    <a:pt x="170688" y="0"/>
                  </a:lnTo>
                  <a:lnTo>
                    <a:pt x="170688" y="3901440"/>
                  </a:lnTo>
                  <a:lnTo>
                    <a:pt x="0" y="3901440"/>
                  </a:lnTo>
                  <a:close/>
                </a:path>
              </a:pathLst>
            </a:custGeom>
            <a:solidFill>
              <a:srgbClr val="00859B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188720" y="5760720"/>
            <a:ext cx="7132320" cy="731520"/>
            <a:chOff x="0" y="0"/>
            <a:chExt cx="9509760" cy="97536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9509760" cy="975360"/>
            </a:xfrm>
            <a:custGeom>
              <a:avLst/>
              <a:gdLst/>
              <a:ahLst/>
              <a:cxnLst/>
              <a:rect l="l" t="t" r="r" b="b"/>
              <a:pathLst>
                <a:path w="9509760" h="975360">
                  <a:moveTo>
                    <a:pt x="0" y="0"/>
                  </a:moveTo>
                  <a:lnTo>
                    <a:pt x="9509760" y="0"/>
                  </a:lnTo>
                  <a:lnTo>
                    <a:pt x="9509760" y="975360"/>
                  </a:lnTo>
                  <a:lnTo>
                    <a:pt x="0" y="97536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39979" b="-139979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0"/>
              <a:ext cx="9509760" cy="97536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b="1">
                  <a:solidFill>
                    <a:srgbClr val="1F2A44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LESD 168. panta 7. punkts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188720" y="6583680"/>
            <a:ext cx="7132320" cy="1463040"/>
            <a:chOff x="0" y="0"/>
            <a:chExt cx="9509760" cy="195072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9509760" cy="1950720"/>
            </a:xfrm>
            <a:custGeom>
              <a:avLst/>
              <a:gdLst/>
              <a:ahLst/>
              <a:cxnLst/>
              <a:rect l="l" t="t" r="r" b="b"/>
              <a:pathLst>
                <a:path w="9509760" h="1950720">
                  <a:moveTo>
                    <a:pt x="0" y="0"/>
                  </a:moveTo>
                  <a:lnTo>
                    <a:pt x="9509760" y="0"/>
                  </a:lnTo>
                  <a:lnTo>
                    <a:pt x="9509760" y="1950720"/>
                  </a:lnTo>
                  <a:lnTo>
                    <a:pt x="0" y="195072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44989" b="-44989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76200"/>
              <a:ext cx="9509760" cy="20269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560"/>
                </a:lnSpc>
              </a:pPr>
              <a:r>
                <a:rPr lang="en-US" sz="38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Dalībvalstu</a:t>
              </a:r>
              <a:r>
                <a:rPr lang="en-US" sz="38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8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atbildība</a:t>
              </a:r>
              <a:r>
                <a:rPr lang="en-US" sz="38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par </a:t>
              </a:r>
              <a:r>
                <a:rPr lang="en-US" sz="38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veselības</a:t>
              </a:r>
              <a:r>
                <a:rPr lang="en-US" sz="38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8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politikas</a:t>
              </a:r>
              <a:r>
                <a:rPr lang="en-US" sz="38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8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noteikšanu</a:t>
              </a:r>
              <a:r>
                <a:rPr lang="en-US" sz="38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un </a:t>
              </a:r>
              <a:r>
                <a:rPr lang="en-US" sz="38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pakalpojumu</a:t>
              </a:r>
              <a:r>
                <a:rPr lang="en-US" sz="38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8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organizēšanu</a:t>
              </a:r>
              <a:endParaRPr lang="en-US" sz="3800" dirty="0">
                <a:solidFill>
                  <a:srgbClr val="393939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9326880" y="5486400"/>
            <a:ext cx="8046720" cy="2926080"/>
            <a:chOff x="0" y="0"/>
            <a:chExt cx="10728960" cy="390144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0728960" cy="3901440"/>
            </a:xfrm>
            <a:custGeom>
              <a:avLst/>
              <a:gdLst/>
              <a:ahLst/>
              <a:cxnLst/>
              <a:rect l="l" t="t" r="r" b="b"/>
              <a:pathLst>
                <a:path w="10728960" h="3901440">
                  <a:moveTo>
                    <a:pt x="0" y="0"/>
                  </a:moveTo>
                  <a:lnTo>
                    <a:pt x="10728960" y="0"/>
                  </a:lnTo>
                  <a:lnTo>
                    <a:pt x="10728960" y="3901440"/>
                  </a:lnTo>
                  <a:lnTo>
                    <a:pt x="0" y="3901440"/>
                  </a:lnTo>
                  <a:close/>
                </a:path>
              </a:pathLst>
            </a:custGeom>
            <a:solidFill>
              <a:srgbClr val="F0F8F9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9326880" y="5486400"/>
            <a:ext cx="128016" cy="2926080"/>
            <a:chOff x="0" y="0"/>
            <a:chExt cx="170688" cy="390144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70688" cy="3901440"/>
            </a:xfrm>
            <a:custGeom>
              <a:avLst/>
              <a:gdLst/>
              <a:ahLst/>
              <a:cxnLst/>
              <a:rect l="l" t="t" r="r" b="b"/>
              <a:pathLst>
                <a:path w="170688" h="3901440">
                  <a:moveTo>
                    <a:pt x="0" y="0"/>
                  </a:moveTo>
                  <a:lnTo>
                    <a:pt x="170688" y="0"/>
                  </a:lnTo>
                  <a:lnTo>
                    <a:pt x="170688" y="3901440"/>
                  </a:lnTo>
                  <a:lnTo>
                    <a:pt x="0" y="3901440"/>
                  </a:lnTo>
                  <a:close/>
                </a:path>
              </a:pathLst>
            </a:custGeom>
            <a:solidFill>
              <a:srgbClr val="00859B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9784080" y="5760720"/>
            <a:ext cx="7132320" cy="731520"/>
            <a:chOff x="0" y="0"/>
            <a:chExt cx="9509760" cy="97536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9509760" cy="975360"/>
            </a:xfrm>
            <a:custGeom>
              <a:avLst/>
              <a:gdLst/>
              <a:ahLst/>
              <a:cxnLst/>
              <a:rect l="l" t="t" r="r" b="b"/>
              <a:pathLst>
                <a:path w="9509760" h="975360">
                  <a:moveTo>
                    <a:pt x="0" y="0"/>
                  </a:moveTo>
                  <a:lnTo>
                    <a:pt x="9509760" y="0"/>
                  </a:lnTo>
                  <a:lnTo>
                    <a:pt x="9509760" y="975360"/>
                  </a:lnTo>
                  <a:lnTo>
                    <a:pt x="0" y="97536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39979" b="-139979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0"/>
              <a:ext cx="9509760" cy="97536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b="1">
                  <a:solidFill>
                    <a:srgbClr val="1F2A44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VAFL, ĀL, Noteikumi Nr. 555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9784080" y="6583680"/>
            <a:ext cx="7132320" cy="1463040"/>
            <a:chOff x="0" y="0"/>
            <a:chExt cx="9509760" cy="195072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9509760" cy="1950720"/>
            </a:xfrm>
            <a:custGeom>
              <a:avLst/>
              <a:gdLst/>
              <a:ahLst/>
              <a:cxnLst/>
              <a:rect l="l" t="t" r="r" b="b"/>
              <a:pathLst>
                <a:path w="9509760" h="1950720">
                  <a:moveTo>
                    <a:pt x="0" y="0"/>
                  </a:moveTo>
                  <a:lnTo>
                    <a:pt x="9509760" y="0"/>
                  </a:lnTo>
                  <a:lnTo>
                    <a:pt x="9509760" y="1950720"/>
                  </a:lnTo>
                  <a:lnTo>
                    <a:pt x="0" y="195072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44989" b="-44989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76200"/>
              <a:ext cx="9509760" cy="20269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560"/>
                </a:lnSpc>
              </a:pPr>
              <a:r>
                <a:rPr lang="en-US" sz="380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Veselības aprūpes finansēšanas avoti, ārstniecības iestāžu prasības, pakalpojumu apmaksas kārtība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-363082" y="8869680"/>
            <a:ext cx="18924809" cy="1611073"/>
            <a:chOff x="0" y="0"/>
            <a:chExt cx="25233078" cy="2148097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25233078" cy="2148097"/>
            </a:xfrm>
            <a:custGeom>
              <a:avLst/>
              <a:gdLst/>
              <a:ahLst/>
              <a:cxnLst/>
              <a:rect l="l" t="t" r="r" b="b"/>
              <a:pathLst>
                <a:path w="25233078" h="2148097">
                  <a:moveTo>
                    <a:pt x="0" y="0"/>
                  </a:moveTo>
                  <a:lnTo>
                    <a:pt x="25233078" y="0"/>
                  </a:lnTo>
                  <a:lnTo>
                    <a:pt x="25233078" y="2148097"/>
                  </a:lnTo>
                  <a:lnTo>
                    <a:pt x="0" y="2148097"/>
                  </a:lnTo>
                  <a:close/>
                </a:path>
              </a:pathLst>
            </a:custGeom>
            <a:solidFill>
              <a:srgbClr val="FFF8E1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486362" y="8964930"/>
            <a:ext cx="16093440" cy="1263382"/>
            <a:chOff x="0" y="0"/>
            <a:chExt cx="21457920" cy="1684509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21457920" cy="1684509"/>
            </a:xfrm>
            <a:custGeom>
              <a:avLst/>
              <a:gdLst/>
              <a:ahLst/>
              <a:cxnLst/>
              <a:rect l="l" t="t" r="r" b="b"/>
              <a:pathLst>
                <a:path w="21457920" h="1684509">
                  <a:moveTo>
                    <a:pt x="0" y="0"/>
                  </a:moveTo>
                  <a:lnTo>
                    <a:pt x="21457920" y="0"/>
                  </a:lnTo>
                  <a:lnTo>
                    <a:pt x="21457920" y="1684509"/>
                  </a:lnTo>
                  <a:lnTo>
                    <a:pt x="0" y="1684509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215638" b="-180777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-66675"/>
              <a:ext cx="21457920" cy="175118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320"/>
                </a:lnSpc>
              </a:pPr>
              <a:r>
                <a:rPr lang="en-US" sz="3600" b="1" dirty="0">
                  <a:solidFill>
                    <a:srgbClr val="00859B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⚠</a:t>
              </a:r>
              <a:r>
                <a:rPr lang="en-US" sz="3600" b="1" i="1" dirty="0">
                  <a:solidFill>
                    <a:srgbClr val="00859B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 </a:t>
              </a:r>
              <a:r>
                <a:rPr lang="en-US" sz="3600" b="1" i="1" dirty="0" err="1">
                  <a:solidFill>
                    <a:srgbClr val="F5A623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Valsts</a:t>
              </a:r>
              <a:r>
                <a:rPr lang="en-US" sz="3600" b="1" i="1" dirty="0">
                  <a:solidFill>
                    <a:srgbClr val="F5A623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  <a:r>
                <a:rPr lang="en-US" sz="3600" b="1" i="1" dirty="0" err="1">
                  <a:solidFill>
                    <a:srgbClr val="F5A623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rīcības</a:t>
              </a:r>
              <a:r>
                <a:rPr lang="en-US" sz="3600" b="1" i="1" dirty="0">
                  <a:solidFill>
                    <a:srgbClr val="F5A623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  <a:r>
                <a:rPr lang="en-US" sz="3600" b="1" i="1" dirty="0" err="1">
                  <a:solidFill>
                    <a:srgbClr val="F5A623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brīvība</a:t>
              </a:r>
              <a:r>
                <a:rPr lang="en-US" sz="3600" b="1" i="1" dirty="0">
                  <a:solidFill>
                    <a:srgbClr val="F5A623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nav </a:t>
              </a:r>
              <a:r>
                <a:rPr lang="en-US" sz="3600" b="1" i="1" dirty="0" err="1">
                  <a:solidFill>
                    <a:srgbClr val="F5A623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absolūta</a:t>
              </a:r>
              <a:r>
                <a:rPr lang="en-US" sz="3600" b="1" i="1" dirty="0">
                  <a:solidFill>
                    <a:srgbClr val="F5A623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— </a:t>
              </a:r>
              <a:r>
                <a:rPr lang="en-US" sz="3600" b="1" i="1" dirty="0" err="1">
                  <a:solidFill>
                    <a:srgbClr val="F5A623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vienlaikus</a:t>
              </a:r>
              <a:r>
                <a:rPr lang="en-US" sz="3600" b="1" i="1" dirty="0">
                  <a:solidFill>
                    <a:srgbClr val="F5A623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  <a:r>
                <a:rPr lang="en-US" sz="3600" b="1" i="1" dirty="0" err="1">
                  <a:solidFill>
                    <a:srgbClr val="F5A623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pastāv</a:t>
              </a:r>
              <a:r>
                <a:rPr lang="en-US" sz="3600" b="1" i="1" dirty="0">
                  <a:solidFill>
                    <a:srgbClr val="F5A623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  <a:r>
                <a:rPr lang="en-US" sz="3600" b="1" i="1" dirty="0" err="1">
                  <a:solidFill>
                    <a:srgbClr val="F5A623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pienākums</a:t>
              </a:r>
              <a:r>
                <a:rPr lang="en-US" sz="3600" b="1" i="1" dirty="0">
                  <a:solidFill>
                    <a:srgbClr val="F5A623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  <a:r>
                <a:rPr lang="en-US" sz="3600" b="1" i="1" dirty="0" err="1">
                  <a:solidFill>
                    <a:srgbClr val="F5A623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ievērot</a:t>
              </a:r>
              <a:r>
                <a:rPr lang="en-US" sz="3600" b="1" i="1" dirty="0">
                  <a:solidFill>
                    <a:srgbClr val="F5A623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  <a:r>
                <a:rPr lang="en-US" sz="3600" b="1" i="1" dirty="0" err="1">
                  <a:solidFill>
                    <a:srgbClr val="F5A623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konkurences</a:t>
              </a:r>
              <a:r>
                <a:rPr lang="en-US" sz="3600" b="1" i="1" dirty="0">
                  <a:solidFill>
                    <a:srgbClr val="F5A623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  <a:r>
                <a:rPr lang="en-US" sz="3600" b="1" i="1" dirty="0" err="1">
                  <a:solidFill>
                    <a:srgbClr val="F5A623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neitralitātes</a:t>
              </a:r>
              <a:r>
                <a:rPr lang="en-US" sz="3600" b="1" i="1" dirty="0">
                  <a:solidFill>
                    <a:srgbClr val="F5A623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  <a:r>
                <a:rPr lang="en-US" sz="3600" b="1" i="1" dirty="0" err="1">
                  <a:solidFill>
                    <a:srgbClr val="F5A623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principu</a:t>
              </a:r>
              <a:r>
                <a:rPr lang="en-US" sz="3600" b="1" i="1" dirty="0">
                  <a:solidFill>
                    <a:srgbClr val="F5A623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un </a:t>
              </a:r>
              <a:r>
                <a:rPr lang="en-US" sz="3600" b="1" i="1" dirty="0" err="1">
                  <a:solidFill>
                    <a:srgbClr val="F5A623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valsts</a:t>
              </a:r>
              <a:r>
                <a:rPr lang="en-US" sz="3600" b="1" i="1" dirty="0">
                  <a:solidFill>
                    <a:srgbClr val="F5A623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  <a:r>
                <a:rPr lang="en-US" sz="3600" b="1" i="1" dirty="0" err="1">
                  <a:solidFill>
                    <a:srgbClr val="F5A623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atbalsta</a:t>
              </a:r>
              <a:r>
                <a:rPr lang="en-US" sz="3600" b="1" i="1" dirty="0">
                  <a:solidFill>
                    <a:srgbClr val="F5A623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</a:t>
              </a:r>
              <a:r>
                <a:rPr lang="en-US" sz="3600" b="1" i="1" dirty="0" err="1">
                  <a:solidFill>
                    <a:srgbClr val="F5A623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noteikumus</a:t>
              </a:r>
              <a:endParaRPr lang="en-US" sz="3600" b="1" i="1" dirty="0">
                <a:solidFill>
                  <a:srgbClr val="F5A623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554480"/>
            <a:chOff x="0" y="0"/>
            <a:chExt cx="24384000" cy="20726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2072640"/>
            </a:xfrm>
            <a:custGeom>
              <a:avLst/>
              <a:gdLst/>
              <a:ahLst/>
              <a:cxnLst/>
              <a:rect l="l" t="t" r="r" b="b"/>
              <a:pathLst>
                <a:path w="24384000" h="2072640">
                  <a:moveTo>
                    <a:pt x="0" y="0"/>
                  </a:moveTo>
                  <a:lnTo>
                    <a:pt x="24384000" y="0"/>
                  </a:lnTo>
                  <a:lnTo>
                    <a:pt x="24384000" y="2072640"/>
                  </a:lnTo>
                  <a:lnTo>
                    <a:pt x="0" y="2072640"/>
                  </a:lnTo>
                  <a:close/>
                </a:path>
              </a:pathLst>
            </a:custGeom>
            <a:solidFill>
              <a:srgbClr val="00859B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14400" y="219456"/>
            <a:ext cx="16459200" cy="1097280"/>
            <a:chOff x="0" y="0"/>
            <a:chExt cx="21945600" cy="14630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945600" cy="1463040"/>
            </a:xfrm>
            <a:custGeom>
              <a:avLst/>
              <a:gdLst/>
              <a:ahLst/>
              <a:cxnLst/>
              <a:rect l="l" t="t" r="r" b="b"/>
              <a:pathLst>
                <a:path w="21945600" h="1463040">
                  <a:moveTo>
                    <a:pt x="0" y="0"/>
                  </a:moveTo>
                  <a:lnTo>
                    <a:pt x="21945600" y="0"/>
                  </a:lnTo>
                  <a:lnTo>
                    <a:pt x="2194560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242275" b="-242275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9525"/>
              <a:ext cx="21945600" cy="14535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280"/>
                </a:lnSpc>
              </a:pPr>
              <a:r>
                <a:rPr lang="en-US" sz="4400" b="1">
                  <a:solidFill>
                    <a:srgbClr val="FFFFFF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PAŠVALDĪBU IESAISTEI VESELĪBAS APRŪPĒ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31520" y="1920240"/>
            <a:ext cx="109728" cy="1005840"/>
            <a:chOff x="0" y="0"/>
            <a:chExt cx="146304" cy="13411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6304" cy="1341120"/>
            </a:xfrm>
            <a:custGeom>
              <a:avLst/>
              <a:gdLst/>
              <a:ahLst/>
              <a:cxnLst/>
              <a:rect l="l" t="t" r="r" b="b"/>
              <a:pathLst>
                <a:path w="146304" h="1341120">
                  <a:moveTo>
                    <a:pt x="0" y="0"/>
                  </a:moveTo>
                  <a:lnTo>
                    <a:pt x="146304" y="0"/>
                  </a:lnTo>
                  <a:lnTo>
                    <a:pt x="146304" y="1341120"/>
                  </a:lnTo>
                  <a:lnTo>
                    <a:pt x="0" y="1341120"/>
                  </a:lnTo>
                  <a:close/>
                </a:path>
              </a:pathLst>
            </a:custGeom>
            <a:solidFill>
              <a:srgbClr val="00859B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88720" y="1920240"/>
            <a:ext cx="16093440" cy="1188720"/>
            <a:chOff x="0" y="0"/>
            <a:chExt cx="21457920" cy="158496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457920" cy="1584960"/>
            </a:xfrm>
            <a:custGeom>
              <a:avLst/>
              <a:gdLst/>
              <a:ahLst/>
              <a:cxnLst/>
              <a:rect l="l" t="t" r="r" b="b"/>
              <a:pathLst>
                <a:path w="21457920" h="1584960">
                  <a:moveTo>
                    <a:pt x="0" y="0"/>
                  </a:moveTo>
                  <a:lnTo>
                    <a:pt x="21457920" y="0"/>
                  </a:lnTo>
                  <a:lnTo>
                    <a:pt x="21457920" y="1584960"/>
                  </a:lnTo>
                  <a:lnTo>
                    <a:pt x="0" y="158496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213797" b="-213797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66675"/>
              <a:ext cx="21457920" cy="165163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320"/>
                </a:lnSpc>
              </a:pPr>
              <a:r>
                <a:rPr lang="en-US" sz="360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Pašvaldību likuma 4. panta 1. daļas 6. punkts — autonomā funkcija: gādāt par iedzīvotāju veselību un organizēt veselības aprūpes pakalpojumu pieejamību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31520" y="3291840"/>
            <a:ext cx="109728" cy="1005840"/>
            <a:chOff x="0" y="0"/>
            <a:chExt cx="146304" cy="134112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6304" cy="1341120"/>
            </a:xfrm>
            <a:custGeom>
              <a:avLst/>
              <a:gdLst/>
              <a:ahLst/>
              <a:cxnLst/>
              <a:rect l="l" t="t" r="r" b="b"/>
              <a:pathLst>
                <a:path w="146304" h="1341120">
                  <a:moveTo>
                    <a:pt x="0" y="0"/>
                  </a:moveTo>
                  <a:lnTo>
                    <a:pt x="146304" y="0"/>
                  </a:lnTo>
                  <a:lnTo>
                    <a:pt x="146304" y="1341120"/>
                  </a:lnTo>
                  <a:lnTo>
                    <a:pt x="0" y="1341120"/>
                  </a:lnTo>
                  <a:close/>
                </a:path>
              </a:pathLst>
            </a:custGeom>
            <a:solidFill>
              <a:srgbClr val="00859B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188720" y="3291840"/>
            <a:ext cx="16093440" cy="1188720"/>
            <a:chOff x="0" y="0"/>
            <a:chExt cx="21457920" cy="158496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1457920" cy="1584960"/>
            </a:xfrm>
            <a:custGeom>
              <a:avLst/>
              <a:gdLst/>
              <a:ahLst/>
              <a:cxnLst/>
              <a:rect l="l" t="t" r="r" b="b"/>
              <a:pathLst>
                <a:path w="21457920" h="1584960">
                  <a:moveTo>
                    <a:pt x="0" y="0"/>
                  </a:moveTo>
                  <a:lnTo>
                    <a:pt x="21457920" y="0"/>
                  </a:lnTo>
                  <a:lnTo>
                    <a:pt x="21457920" y="1584960"/>
                  </a:lnTo>
                  <a:lnTo>
                    <a:pt x="0" y="158496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213797" b="-213797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66675"/>
              <a:ext cx="21457920" cy="165163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320"/>
                </a:lnSpc>
              </a:pPr>
              <a:r>
                <a:rPr lang="en-US" sz="360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Pašvaldībām tiesības dibināt kapitālsabiedrības un ieguldiʙt tajās publiskos līdzekļus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31520" y="4663440"/>
            <a:ext cx="109728" cy="1005840"/>
            <a:chOff x="0" y="0"/>
            <a:chExt cx="146304" cy="134112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6304" cy="1341120"/>
            </a:xfrm>
            <a:custGeom>
              <a:avLst/>
              <a:gdLst/>
              <a:ahLst/>
              <a:cxnLst/>
              <a:rect l="l" t="t" r="r" b="b"/>
              <a:pathLst>
                <a:path w="146304" h="1341120">
                  <a:moveTo>
                    <a:pt x="0" y="0"/>
                  </a:moveTo>
                  <a:lnTo>
                    <a:pt x="146304" y="0"/>
                  </a:lnTo>
                  <a:lnTo>
                    <a:pt x="146304" y="1341120"/>
                  </a:lnTo>
                  <a:lnTo>
                    <a:pt x="0" y="1341120"/>
                  </a:lnTo>
                  <a:close/>
                </a:path>
              </a:pathLst>
            </a:custGeom>
            <a:solidFill>
              <a:srgbClr val="00859B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88720" y="4663440"/>
            <a:ext cx="16093440" cy="1188720"/>
            <a:chOff x="0" y="0"/>
            <a:chExt cx="21457920" cy="158496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1457920" cy="1584960"/>
            </a:xfrm>
            <a:custGeom>
              <a:avLst/>
              <a:gdLst/>
              <a:ahLst/>
              <a:cxnLst/>
              <a:rect l="l" t="t" r="r" b="b"/>
              <a:pathLst>
                <a:path w="21457920" h="1584960">
                  <a:moveTo>
                    <a:pt x="0" y="0"/>
                  </a:moveTo>
                  <a:lnTo>
                    <a:pt x="21457920" y="0"/>
                  </a:lnTo>
                  <a:lnTo>
                    <a:pt x="21457920" y="1584960"/>
                  </a:lnTo>
                  <a:lnTo>
                    <a:pt x="0" y="158496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213797" b="-213797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66675"/>
              <a:ext cx="21457920" cy="165163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320"/>
                </a:lnSpc>
              </a:pPr>
              <a:r>
                <a:rPr lang="en-US" sz="360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Piemēram: 2020.–2023. gadā pašvaldību dotācijas un ieguldījumi pamatkapitālā — vairāk nekā 12,6 milj. EUR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31520" y="6035040"/>
            <a:ext cx="109728" cy="1005840"/>
            <a:chOff x="0" y="0"/>
            <a:chExt cx="146304" cy="134112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46304" cy="1341120"/>
            </a:xfrm>
            <a:custGeom>
              <a:avLst/>
              <a:gdLst/>
              <a:ahLst/>
              <a:cxnLst/>
              <a:rect l="l" t="t" r="r" b="b"/>
              <a:pathLst>
                <a:path w="146304" h="1341120">
                  <a:moveTo>
                    <a:pt x="0" y="0"/>
                  </a:moveTo>
                  <a:lnTo>
                    <a:pt x="146304" y="0"/>
                  </a:lnTo>
                  <a:lnTo>
                    <a:pt x="146304" y="1341120"/>
                  </a:lnTo>
                  <a:lnTo>
                    <a:pt x="0" y="1341120"/>
                  </a:lnTo>
                  <a:close/>
                </a:path>
              </a:pathLst>
            </a:custGeom>
            <a:solidFill>
              <a:srgbClr val="00859B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188720" y="6035040"/>
            <a:ext cx="16093440" cy="1188720"/>
            <a:chOff x="0" y="0"/>
            <a:chExt cx="21457920" cy="158496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1457920" cy="1584960"/>
            </a:xfrm>
            <a:custGeom>
              <a:avLst/>
              <a:gdLst/>
              <a:ahLst/>
              <a:cxnLst/>
              <a:rect l="l" t="t" r="r" b="b"/>
              <a:pathLst>
                <a:path w="21457920" h="1584960">
                  <a:moveTo>
                    <a:pt x="0" y="0"/>
                  </a:moveTo>
                  <a:lnTo>
                    <a:pt x="21457920" y="0"/>
                  </a:lnTo>
                  <a:lnTo>
                    <a:pt x="21457920" y="1584960"/>
                  </a:lnTo>
                  <a:lnTo>
                    <a:pt x="0" y="158496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213797" b="-213797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66675"/>
              <a:ext cx="21457920" cy="165163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320"/>
                </a:lnSpc>
              </a:pPr>
              <a:r>
                <a:rPr lang="en-US" sz="360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Telpu bezatlīdzības lietošana, delegēšanas līgumi, peļņas novirzīšana attīstībai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31520" y="7505700"/>
            <a:ext cx="16946880" cy="2561844"/>
            <a:chOff x="0" y="0"/>
            <a:chExt cx="22595840" cy="341579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2595839" cy="3415792"/>
            </a:xfrm>
            <a:custGeom>
              <a:avLst/>
              <a:gdLst/>
              <a:ahLst/>
              <a:cxnLst/>
              <a:rect l="l" t="t" r="r" b="b"/>
              <a:pathLst>
                <a:path w="22595839" h="3415792">
                  <a:moveTo>
                    <a:pt x="0" y="0"/>
                  </a:moveTo>
                  <a:lnTo>
                    <a:pt x="22595839" y="0"/>
                  </a:lnTo>
                  <a:lnTo>
                    <a:pt x="22595839" y="3415792"/>
                  </a:lnTo>
                  <a:lnTo>
                    <a:pt x="0" y="3415792"/>
                  </a:lnTo>
                  <a:close/>
                </a:path>
              </a:pathLst>
            </a:custGeom>
            <a:solidFill>
              <a:srgbClr val="FFF8E1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731520" y="7680960"/>
            <a:ext cx="128016" cy="2011680"/>
            <a:chOff x="0" y="0"/>
            <a:chExt cx="170688" cy="268224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70688" cy="2682240"/>
            </a:xfrm>
            <a:custGeom>
              <a:avLst/>
              <a:gdLst/>
              <a:ahLst/>
              <a:cxnLst/>
              <a:rect l="l" t="t" r="r" b="b"/>
              <a:pathLst>
                <a:path w="170688" h="2682240">
                  <a:moveTo>
                    <a:pt x="0" y="0"/>
                  </a:moveTo>
                  <a:lnTo>
                    <a:pt x="170688" y="0"/>
                  </a:lnTo>
                  <a:lnTo>
                    <a:pt x="170688" y="2682240"/>
                  </a:lnTo>
                  <a:lnTo>
                    <a:pt x="0" y="2682240"/>
                  </a:lnTo>
                  <a:close/>
                </a:path>
              </a:pathLst>
            </a:custGeom>
            <a:solidFill>
              <a:srgbClr val="F5A623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188720" y="7772400"/>
            <a:ext cx="15910560" cy="548640"/>
            <a:chOff x="0" y="0"/>
            <a:chExt cx="21214080" cy="73152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21214080" cy="731520"/>
            </a:xfrm>
            <a:custGeom>
              <a:avLst/>
              <a:gdLst/>
              <a:ahLst/>
              <a:cxnLst/>
              <a:rect l="l" t="t" r="r" b="b"/>
              <a:pathLst>
                <a:path w="21214080" h="731520">
                  <a:moveTo>
                    <a:pt x="0" y="0"/>
                  </a:moveTo>
                  <a:lnTo>
                    <a:pt x="21214080" y="0"/>
                  </a:lnTo>
                  <a:lnTo>
                    <a:pt x="2121408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515066" b="-515066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0"/>
              <a:ext cx="21214080" cy="7315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359"/>
                </a:lnSpc>
              </a:pPr>
              <a:r>
                <a:rPr lang="en-US" sz="2799" b="1">
                  <a:solidFill>
                    <a:srgbClr val="F5A623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KP secinājums: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188720" y="8321040"/>
            <a:ext cx="15910560" cy="1280160"/>
            <a:chOff x="0" y="0"/>
            <a:chExt cx="21214080" cy="170688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21214080" cy="1706880"/>
            </a:xfrm>
            <a:custGeom>
              <a:avLst/>
              <a:gdLst/>
              <a:ahLst/>
              <a:cxnLst/>
              <a:rect l="l" t="t" r="r" b="b"/>
              <a:pathLst>
                <a:path w="21214080" h="1706880">
                  <a:moveTo>
                    <a:pt x="0" y="0"/>
                  </a:moveTo>
                  <a:lnTo>
                    <a:pt x="21214080" y="0"/>
                  </a:lnTo>
                  <a:lnTo>
                    <a:pt x="21214080" y="1706880"/>
                  </a:lnTo>
                  <a:lnTo>
                    <a:pt x="0" y="170688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92171" b="-192171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57150"/>
              <a:ext cx="21214080" cy="17640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840"/>
                </a:lnSpc>
              </a:pPr>
              <a:r>
                <a:rPr lang="en-US" sz="320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Tiesību aktos nepieciešams noteikt precīzus valsts un pašvaldību pienākumus veselības aprūpes pieejamības nodrošināšanā — skaidri definēt, kas par ko atbild, tai skaitā vērtējot privātā sektora ārstniecības iestāžu iesaisti un ietekmi uz konkurenci.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838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554480"/>
            <a:chOff x="0" y="0"/>
            <a:chExt cx="24384000" cy="20726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2072640"/>
            </a:xfrm>
            <a:custGeom>
              <a:avLst/>
              <a:gdLst/>
              <a:ahLst/>
              <a:cxnLst/>
              <a:rect l="l" t="t" r="r" b="b"/>
              <a:pathLst>
                <a:path w="24384000" h="2072640">
                  <a:moveTo>
                    <a:pt x="0" y="0"/>
                  </a:moveTo>
                  <a:lnTo>
                    <a:pt x="24384000" y="0"/>
                  </a:lnTo>
                  <a:lnTo>
                    <a:pt x="24384000" y="2072640"/>
                  </a:lnTo>
                  <a:lnTo>
                    <a:pt x="0" y="2072640"/>
                  </a:lnTo>
                  <a:close/>
                </a:path>
              </a:pathLst>
            </a:custGeom>
            <a:solidFill>
              <a:srgbClr val="00859B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14400" y="219456"/>
            <a:ext cx="16459200" cy="1097280"/>
            <a:chOff x="0" y="0"/>
            <a:chExt cx="21945600" cy="14630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945600" cy="1463040"/>
            </a:xfrm>
            <a:custGeom>
              <a:avLst/>
              <a:gdLst/>
              <a:ahLst/>
              <a:cxnLst/>
              <a:rect l="l" t="t" r="r" b="b"/>
              <a:pathLst>
                <a:path w="21945600" h="1463040">
                  <a:moveTo>
                    <a:pt x="0" y="0"/>
                  </a:moveTo>
                  <a:lnTo>
                    <a:pt x="21945600" y="0"/>
                  </a:lnTo>
                  <a:lnTo>
                    <a:pt x="2194560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242275" b="-242275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21945600" cy="146304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320"/>
                </a:lnSpc>
              </a:pPr>
              <a:r>
                <a:rPr lang="en-US" sz="3600" b="1">
                  <a:solidFill>
                    <a:srgbClr val="FFFFFF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VESELĪBAS APRŪPES PAKALPOJUMU SNIEDZĒJU ATLASE jeb </a:t>
              </a:r>
            </a:p>
            <a:p>
              <a:pPr algn="l">
                <a:lnSpc>
                  <a:spcPts val="4320"/>
                </a:lnSpc>
              </a:pPr>
              <a:r>
                <a:rPr lang="en-US" sz="3600" b="1" i="1">
                  <a:solidFill>
                    <a:srgbClr val="FFFFFF"/>
                  </a:solidFill>
                  <a:latin typeface="Verdana Bold Italics"/>
                  <a:ea typeface="Verdana Bold Italics"/>
                  <a:cs typeface="Verdana Bold Italics"/>
                  <a:sym typeface="Verdana Bold Italics"/>
                </a:rPr>
                <a:t>kā tiek iegūtas tiesības sniegt valsts pakalpojumu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31520" y="2011680"/>
            <a:ext cx="16459200" cy="640080"/>
            <a:chOff x="0" y="0"/>
            <a:chExt cx="21945600" cy="8534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945600" cy="853440"/>
            </a:xfrm>
            <a:custGeom>
              <a:avLst/>
              <a:gdLst/>
              <a:ahLst/>
              <a:cxnLst/>
              <a:rect l="l" t="t" r="r" b="b"/>
              <a:pathLst>
                <a:path w="21945600" h="853440">
                  <a:moveTo>
                    <a:pt x="0" y="0"/>
                  </a:moveTo>
                  <a:lnTo>
                    <a:pt x="21945600" y="0"/>
                  </a:lnTo>
                  <a:lnTo>
                    <a:pt x="21945600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451043" b="-451043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21945600" cy="85344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320"/>
                </a:lnSpc>
              </a:pPr>
              <a:r>
                <a:rPr lang="en-US" sz="3600" b="1">
                  <a:solidFill>
                    <a:srgbClr val="1F2A44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NVD organizē divu veidu atlases: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31520" y="2926080"/>
            <a:ext cx="8046720" cy="2194560"/>
            <a:chOff x="0" y="0"/>
            <a:chExt cx="10728960" cy="292608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728960" cy="2926080"/>
            </a:xfrm>
            <a:custGeom>
              <a:avLst/>
              <a:gdLst/>
              <a:ahLst/>
              <a:cxnLst/>
              <a:rect l="l" t="t" r="r" b="b"/>
              <a:pathLst>
                <a:path w="10728960" h="2926080">
                  <a:moveTo>
                    <a:pt x="0" y="0"/>
                  </a:moveTo>
                  <a:lnTo>
                    <a:pt x="10728960" y="0"/>
                  </a:lnTo>
                  <a:lnTo>
                    <a:pt x="10728960" y="2926080"/>
                  </a:lnTo>
                  <a:lnTo>
                    <a:pt x="0" y="2926080"/>
                  </a:lnTo>
                  <a:close/>
                </a:path>
              </a:pathLst>
            </a:custGeom>
            <a:solidFill>
              <a:srgbClr val="F0F8F9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31520" y="2926080"/>
            <a:ext cx="128016" cy="2194560"/>
            <a:chOff x="0" y="0"/>
            <a:chExt cx="170688" cy="292608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70688" cy="2926080"/>
            </a:xfrm>
            <a:custGeom>
              <a:avLst/>
              <a:gdLst/>
              <a:ahLst/>
              <a:cxnLst/>
              <a:rect l="l" t="t" r="r" b="b"/>
              <a:pathLst>
                <a:path w="170688" h="2926080">
                  <a:moveTo>
                    <a:pt x="0" y="0"/>
                  </a:moveTo>
                  <a:lnTo>
                    <a:pt x="170688" y="0"/>
                  </a:lnTo>
                  <a:lnTo>
                    <a:pt x="170688" y="2926080"/>
                  </a:lnTo>
                  <a:lnTo>
                    <a:pt x="0" y="2926080"/>
                  </a:lnTo>
                  <a:close/>
                </a:path>
              </a:pathLst>
            </a:custGeom>
            <a:solidFill>
              <a:srgbClr val="00859B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188720" y="3002280"/>
            <a:ext cx="7132320" cy="640080"/>
            <a:chOff x="0" y="0"/>
            <a:chExt cx="9509760" cy="85344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509760" cy="853440"/>
            </a:xfrm>
            <a:custGeom>
              <a:avLst/>
              <a:gdLst/>
              <a:ahLst/>
              <a:cxnLst/>
              <a:rect l="l" t="t" r="r" b="b"/>
              <a:pathLst>
                <a:path w="9509760" h="853440">
                  <a:moveTo>
                    <a:pt x="0" y="0"/>
                  </a:moveTo>
                  <a:lnTo>
                    <a:pt x="9509760" y="0"/>
                  </a:lnTo>
                  <a:lnTo>
                    <a:pt x="9509760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67118" b="-167118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0"/>
              <a:ext cx="9509760" cy="85344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840"/>
                </a:lnSpc>
              </a:pPr>
              <a:r>
                <a:rPr lang="en-US" sz="3200" b="1">
                  <a:solidFill>
                    <a:srgbClr val="00859B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Stratēģiskā atlase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88720" y="3551440"/>
            <a:ext cx="7239184" cy="1614920"/>
            <a:chOff x="0" y="0"/>
            <a:chExt cx="9509760" cy="212144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509760" cy="2121442"/>
            </a:xfrm>
            <a:custGeom>
              <a:avLst/>
              <a:gdLst/>
              <a:ahLst/>
              <a:cxnLst/>
              <a:rect l="l" t="t" r="r" b="b"/>
              <a:pathLst>
                <a:path w="9509760" h="2121442">
                  <a:moveTo>
                    <a:pt x="0" y="0"/>
                  </a:moveTo>
                  <a:lnTo>
                    <a:pt x="9509760" y="0"/>
                  </a:lnTo>
                  <a:lnTo>
                    <a:pt x="9509760" y="2121442"/>
                  </a:lnTo>
                  <a:lnTo>
                    <a:pt x="0" y="2121442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49989" b="-24701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9509760" cy="21785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840"/>
                </a:lnSpc>
              </a:pPr>
              <a:r>
                <a:rPr lang="en-US" sz="320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Pakalpojumu kvalitātes uzlabošanai — tiek izvirzītas prasības personālam, telpām, iekārtām un kvalitātes rādītājiem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326880" y="2926080"/>
            <a:ext cx="8046720" cy="2194560"/>
            <a:chOff x="0" y="0"/>
            <a:chExt cx="10728960" cy="292608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728960" cy="2926080"/>
            </a:xfrm>
            <a:custGeom>
              <a:avLst/>
              <a:gdLst/>
              <a:ahLst/>
              <a:cxnLst/>
              <a:rect l="l" t="t" r="r" b="b"/>
              <a:pathLst>
                <a:path w="10728960" h="2926080">
                  <a:moveTo>
                    <a:pt x="0" y="0"/>
                  </a:moveTo>
                  <a:lnTo>
                    <a:pt x="10728960" y="0"/>
                  </a:lnTo>
                  <a:lnTo>
                    <a:pt x="10728960" y="2926080"/>
                  </a:lnTo>
                  <a:lnTo>
                    <a:pt x="0" y="2926080"/>
                  </a:lnTo>
                  <a:close/>
                </a:path>
              </a:pathLst>
            </a:custGeom>
            <a:solidFill>
              <a:srgbClr val="F0F8F9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326880" y="2926080"/>
            <a:ext cx="128016" cy="2194560"/>
            <a:chOff x="0" y="0"/>
            <a:chExt cx="170688" cy="292608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70688" cy="2926080"/>
            </a:xfrm>
            <a:custGeom>
              <a:avLst/>
              <a:gdLst/>
              <a:ahLst/>
              <a:cxnLst/>
              <a:rect l="l" t="t" r="r" b="b"/>
              <a:pathLst>
                <a:path w="170688" h="2926080">
                  <a:moveTo>
                    <a:pt x="0" y="0"/>
                  </a:moveTo>
                  <a:lnTo>
                    <a:pt x="170688" y="0"/>
                  </a:lnTo>
                  <a:lnTo>
                    <a:pt x="170688" y="2926080"/>
                  </a:lnTo>
                  <a:lnTo>
                    <a:pt x="0" y="2926080"/>
                  </a:lnTo>
                  <a:close/>
                </a:path>
              </a:pathLst>
            </a:custGeom>
            <a:solidFill>
              <a:srgbClr val="00859B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784080" y="3017520"/>
            <a:ext cx="7132320" cy="640080"/>
            <a:chOff x="0" y="0"/>
            <a:chExt cx="9509760" cy="85344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9509760" cy="853440"/>
            </a:xfrm>
            <a:custGeom>
              <a:avLst/>
              <a:gdLst/>
              <a:ahLst/>
              <a:cxnLst/>
              <a:rect l="l" t="t" r="r" b="b"/>
              <a:pathLst>
                <a:path w="9509760" h="853440">
                  <a:moveTo>
                    <a:pt x="0" y="0"/>
                  </a:moveTo>
                  <a:lnTo>
                    <a:pt x="9509760" y="0"/>
                  </a:lnTo>
                  <a:lnTo>
                    <a:pt x="9509760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67118" b="-167118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0"/>
              <a:ext cx="9509760" cy="85344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840"/>
                </a:lnSpc>
              </a:pPr>
              <a:r>
                <a:rPr lang="en-US" sz="3200" b="1">
                  <a:solidFill>
                    <a:srgbClr val="00859B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Apjoma izlīdzināšanas atlase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784080" y="3749040"/>
            <a:ext cx="7132320" cy="1188720"/>
            <a:chOff x="0" y="0"/>
            <a:chExt cx="9509760" cy="158496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9509760" cy="1584960"/>
            </a:xfrm>
            <a:custGeom>
              <a:avLst/>
              <a:gdLst/>
              <a:ahLst/>
              <a:cxnLst/>
              <a:rect l="l" t="t" r="r" b="b"/>
              <a:pathLst>
                <a:path w="9509760" h="1584960">
                  <a:moveTo>
                    <a:pt x="0" y="0"/>
                  </a:moveTo>
                  <a:lnTo>
                    <a:pt x="9509760" y="0"/>
                  </a:lnTo>
                  <a:lnTo>
                    <a:pt x="9509760" y="1584960"/>
                  </a:lnTo>
                  <a:lnTo>
                    <a:pt x="0" y="158496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66910" b="-66910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57150"/>
              <a:ext cx="9509760" cy="164211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840"/>
                </a:lnSpc>
              </a:pPr>
              <a:r>
                <a:rPr lang="en-US" sz="320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Vienmērīgas pakalpojumu pieejamības nodrošināšanai visā Latvijas teritorijā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731520" y="5166360"/>
            <a:ext cx="16459200" cy="739140"/>
            <a:chOff x="0" y="0"/>
            <a:chExt cx="21945600" cy="98552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1945600" cy="985520"/>
            </a:xfrm>
            <a:custGeom>
              <a:avLst/>
              <a:gdLst/>
              <a:ahLst/>
              <a:cxnLst/>
              <a:rect l="l" t="t" r="r" b="b"/>
              <a:pathLst>
                <a:path w="21945600" h="985520">
                  <a:moveTo>
                    <a:pt x="0" y="0"/>
                  </a:moveTo>
                  <a:lnTo>
                    <a:pt x="21945600" y="0"/>
                  </a:lnTo>
                  <a:lnTo>
                    <a:pt x="21945600" y="985520"/>
                  </a:lnTo>
                  <a:lnTo>
                    <a:pt x="0" y="98552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383893" b="-383893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0"/>
              <a:ext cx="21945600" cy="9855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b="1">
                  <a:solidFill>
                    <a:srgbClr val="1F2A44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KP secinājumi: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14400" y="5757656"/>
            <a:ext cx="16459200" cy="1062244"/>
            <a:chOff x="0" y="0"/>
            <a:chExt cx="21945600" cy="141632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1945600" cy="1416325"/>
            </a:xfrm>
            <a:custGeom>
              <a:avLst/>
              <a:gdLst/>
              <a:ahLst/>
              <a:cxnLst/>
              <a:rect l="l" t="t" r="r" b="b"/>
              <a:pathLst>
                <a:path w="21945600" h="1416325">
                  <a:moveTo>
                    <a:pt x="0" y="0"/>
                  </a:moveTo>
                  <a:lnTo>
                    <a:pt x="21945600" y="0"/>
                  </a:lnTo>
                  <a:lnTo>
                    <a:pt x="21945600" y="1416325"/>
                  </a:lnTo>
                  <a:lnTo>
                    <a:pt x="0" y="1416325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269635" b="-234196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66675"/>
              <a:ext cx="21945600" cy="14830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just">
                <a:lnSpc>
                  <a:spcPts val="3600"/>
                </a:lnSpc>
              </a:pPr>
              <a:r>
                <a:rPr lang="en-US" sz="3000" b="1" dirty="0">
                  <a:solidFill>
                    <a:srgbClr val="0E8C5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✓</a:t>
              </a:r>
              <a:r>
                <a:rPr lang="lv-LV" sz="3000" b="1" dirty="0">
                  <a:solidFill>
                    <a:srgbClr val="0E8C5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000" dirty="0" err="1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Pirmšķietami</a:t>
              </a:r>
              <a:r>
                <a:rPr lang="en-US" sz="3000" dirty="0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NVD atlases </a:t>
              </a:r>
              <a:r>
                <a:rPr lang="en-US" sz="3000" dirty="0" err="1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prasības</a:t>
              </a:r>
              <a:r>
                <a:rPr lang="en-US" sz="3000" dirty="0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000" dirty="0" err="1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nekavē</a:t>
              </a:r>
              <a:r>
                <a:rPr lang="en-US" sz="3000" dirty="0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000" dirty="0" err="1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jaunu</a:t>
              </a:r>
              <a:r>
                <a:rPr lang="en-US" sz="3000" dirty="0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000" dirty="0" err="1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līgumpartneru</a:t>
              </a:r>
              <a:r>
                <a:rPr lang="en-US" sz="3000" dirty="0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000" dirty="0" err="1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iesaisti</a:t>
              </a:r>
              <a:r>
                <a:rPr lang="en-US" sz="3000" dirty="0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000" dirty="0" err="1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valsts</a:t>
              </a:r>
              <a:r>
                <a:rPr lang="en-US" sz="3000" dirty="0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000" dirty="0" err="1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apmaksāto</a:t>
              </a:r>
              <a:r>
                <a:rPr lang="en-US" sz="3000" dirty="0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000" dirty="0" err="1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pakalpojumu</a:t>
              </a:r>
              <a:r>
                <a:rPr lang="en-US" sz="3000" dirty="0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000" dirty="0" err="1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nodrošināšanā</a:t>
              </a:r>
              <a:endParaRPr lang="en-US" sz="3000" dirty="0">
                <a:solidFill>
                  <a:srgbClr val="393939"/>
                </a:solidFill>
                <a:latin typeface="Calibri (MS) Bold"/>
                <a:ea typeface="Calibri (MS) Bold"/>
                <a:cs typeface="Calibri (MS) Bold"/>
                <a:sym typeface="Calibri (MS) Bold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14400" y="6819900"/>
            <a:ext cx="16459200" cy="1201179"/>
            <a:chOff x="0" y="0"/>
            <a:chExt cx="21945600" cy="1601572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21945600" cy="1601569"/>
            </a:xfrm>
            <a:custGeom>
              <a:avLst/>
              <a:gdLst/>
              <a:ahLst/>
              <a:cxnLst/>
              <a:rect l="l" t="t" r="r" b="b"/>
              <a:pathLst>
                <a:path w="21945600" h="1601569">
                  <a:moveTo>
                    <a:pt x="0" y="0"/>
                  </a:moveTo>
                  <a:lnTo>
                    <a:pt x="21945600" y="0"/>
                  </a:lnTo>
                  <a:lnTo>
                    <a:pt x="21945600" y="1601569"/>
                  </a:lnTo>
                  <a:lnTo>
                    <a:pt x="0" y="1601569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216994" b="-216994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66675"/>
              <a:ext cx="21945600" cy="166824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just">
                <a:lnSpc>
                  <a:spcPts val="3600"/>
                </a:lnSpc>
              </a:pPr>
              <a:r>
                <a:rPr lang="en-US" sz="3000" b="1" dirty="0">
                  <a:solidFill>
                    <a:srgbClr val="F5A62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⚠ </a:t>
              </a:r>
              <a:r>
                <a:rPr lang="en-US" sz="3000" b="1" dirty="0" err="1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Stratēģiskās</a:t>
              </a:r>
              <a:r>
                <a:rPr lang="en-US" sz="3000" b="1" dirty="0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atlases </a:t>
              </a:r>
              <a:r>
                <a:rPr lang="en-US" sz="3000" b="1" dirty="0" err="1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kvalitātes</a:t>
              </a:r>
              <a:r>
                <a:rPr lang="en-US" sz="3000" b="1" dirty="0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000" b="1" dirty="0" err="1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kritēriji</a:t>
              </a:r>
              <a:r>
                <a:rPr lang="en-US" sz="3000" b="1" dirty="0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000" b="1" dirty="0" err="1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jādara</a:t>
              </a:r>
              <a:r>
                <a:rPr lang="en-US" sz="3000" b="1" dirty="0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000" b="1" dirty="0" err="1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zināmi</a:t>
              </a:r>
              <a:r>
                <a:rPr lang="en-US" sz="3000" b="1" dirty="0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000" b="1" dirty="0" err="1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pēc</a:t>
              </a:r>
              <a:r>
                <a:rPr lang="en-US" sz="3000" b="1" dirty="0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000" b="1" dirty="0" err="1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iespējas</a:t>
              </a:r>
              <a:r>
                <a:rPr lang="en-US" sz="3000" b="1" dirty="0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000" b="1" dirty="0" err="1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savlaicīgi</a:t>
              </a:r>
              <a:r>
                <a:rPr lang="en-US" sz="3000" b="1" dirty="0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000" b="1" dirty="0" err="1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pirms</a:t>
              </a:r>
              <a:r>
                <a:rPr lang="en-US" sz="3000" b="1" dirty="0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atlases </a:t>
              </a:r>
              <a:r>
                <a:rPr lang="en-US" sz="3000" b="1" dirty="0" err="1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izsludināšanas</a:t>
              </a:r>
              <a:endParaRPr lang="en-US" sz="3000" b="1" dirty="0">
                <a:solidFill>
                  <a:srgbClr val="393939"/>
                </a:solidFill>
                <a:latin typeface="Calibri (MS) Bold"/>
                <a:ea typeface="Calibri (MS) Bold"/>
                <a:cs typeface="Calibri (MS) Bold"/>
                <a:sym typeface="Calibri (MS) Bold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914400" y="8112519"/>
            <a:ext cx="16459200" cy="914400"/>
            <a:chOff x="0" y="0"/>
            <a:chExt cx="21945600" cy="12192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21945600" cy="1219200"/>
            </a:xfrm>
            <a:custGeom>
              <a:avLst/>
              <a:gdLst/>
              <a:ahLst/>
              <a:cxnLst/>
              <a:rect l="l" t="t" r="r" b="b"/>
              <a:pathLst>
                <a:path w="21945600" h="1219200">
                  <a:moveTo>
                    <a:pt x="0" y="0"/>
                  </a:moveTo>
                  <a:lnTo>
                    <a:pt x="21945600" y="0"/>
                  </a:lnTo>
                  <a:lnTo>
                    <a:pt x="21945600" y="1219200"/>
                  </a:lnTo>
                  <a:lnTo>
                    <a:pt x="0" y="121920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300730" b="-300730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66675"/>
              <a:ext cx="21945600" cy="12858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just">
                <a:lnSpc>
                  <a:spcPts val="3600"/>
                </a:lnSpc>
              </a:pPr>
              <a:r>
                <a:rPr lang="en-US" sz="3000" b="1">
                  <a:solidFill>
                    <a:srgbClr val="F5A62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⚠  </a:t>
              </a:r>
              <a:r>
                <a:rPr lang="en-US" sz="3000" b="1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Stratēģiskajai atlasei jāietver ne tikai kvantitatīvi, bet arī kvalitatīvi — vairāk uz ārstēšanas rezultātu orientēti — rādītāji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914400" y="9118359"/>
            <a:ext cx="16459200" cy="914400"/>
            <a:chOff x="0" y="0"/>
            <a:chExt cx="21945600" cy="12192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21945600" cy="1219200"/>
            </a:xfrm>
            <a:custGeom>
              <a:avLst/>
              <a:gdLst/>
              <a:ahLst/>
              <a:cxnLst/>
              <a:rect l="l" t="t" r="r" b="b"/>
              <a:pathLst>
                <a:path w="21945600" h="1219200">
                  <a:moveTo>
                    <a:pt x="0" y="0"/>
                  </a:moveTo>
                  <a:lnTo>
                    <a:pt x="21945600" y="0"/>
                  </a:lnTo>
                  <a:lnTo>
                    <a:pt x="21945600" y="1219200"/>
                  </a:lnTo>
                  <a:lnTo>
                    <a:pt x="0" y="121920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300730" b="-300730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57150"/>
              <a:ext cx="21945600" cy="12763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just">
                <a:lnSpc>
                  <a:spcPts val="3840"/>
                </a:lnSpc>
              </a:pPr>
              <a:r>
                <a:rPr lang="en-US" sz="3200" b="1" dirty="0">
                  <a:solidFill>
                    <a:srgbClr val="F5A62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⚠  </a:t>
              </a:r>
              <a:r>
                <a:rPr lang="en-US" sz="3200" b="1" dirty="0" err="1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Apsverams</a:t>
              </a:r>
              <a:r>
                <a:rPr lang="en-US" sz="3200" b="1" dirty="0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200" b="1" dirty="0" err="1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pakalpojumus</a:t>
              </a:r>
              <a:r>
                <a:rPr lang="en-US" sz="3200" b="1" dirty="0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200" b="1" dirty="0" err="1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ar</a:t>
              </a:r>
              <a:r>
                <a:rPr lang="en-US" sz="3200" b="1" dirty="0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200" b="1" dirty="0" err="1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augstu</a:t>
              </a:r>
              <a:r>
                <a:rPr lang="en-US" sz="3200" b="1" dirty="0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un </a:t>
              </a:r>
              <a:r>
                <a:rPr lang="en-US" sz="3200" b="1" dirty="0" err="1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zemu</a:t>
              </a:r>
              <a:r>
                <a:rPr lang="en-US" sz="3200" b="1" dirty="0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200" b="1" dirty="0" err="1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motivāciju</a:t>
              </a:r>
              <a:r>
                <a:rPr lang="en-US" sz="3200" b="1" dirty="0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200" b="1" dirty="0" err="1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apvienot</a:t>
              </a:r>
              <a:r>
                <a:rPr lang="en-US" sz="3200" b="1" dirty="0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200" b="1" dirty="0" err="1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vienā</a:t>
              </a:r>
              <a:r>
                <a:rPr lang="en-US" sz="3200" b="1" dirty="0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200" b="1" dirty="0" err="1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lotē</a:t>
              </a:r>
              <a:r>
                <a:rPr lang="en-US" sz="3200" b="1" dirty="0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, </a:t>
              </a:r>
              <a:r>
                <a:rPr lang="en-US" sz="3200" b="1" dirty="0" err="1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mazinot</a:t>
              </a:r>
              <a:r>
                <a:rPr lang="en-US" sz="3200" b="1" dirty="0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200" b="1" dirty="0" err="1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risku</a:t>
              </a:r>
              <a:r>
                <a:rPr lang="en-US" sz="3200" b="1" dirty="0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, ka </a:t>
              </a:r>
              <a:r>
                <a:rPr lang="en-US" sz="3200" b="1" dirty="0" err="1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atsevišķi</a:t>
              </a:r>
              <a:r>
                <a:rPr lang="en-US" sz="3200" b="1" dirty="0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200" b="1" dirty="0" err="1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pakalpojumi</a:t>
              </a:r>
              <a:r>
                <a:rPr lang="en-US" sz="3200" b="1" dirty="0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200" b="1" dirty="0" err="1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pacientiem</a:t>
              </a:r>
              <a:r>
                <a:rPr lang="en-US" sz="3200" b="1" dirty="0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200" b="1" dirty="0" err="1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nebūtu</a:t>
              </a:r>
              <a:r>
                <a:rPr lang="en-US" sz="3200" b="1" dirty="0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200" b="1" dirty="0" err="1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pieejami</a:t>
              </a:r>
              <a:endParaRPr lang="en-US" sz="3200" b="1" dirty="0">
                <a:solidFill>
                  <a:srgbClr val="393939"/>
                </a:solidFill>
                <a:latin typeface="Calibri (MS) Bold"/>
                <a:ea typeface="Calibri (MS) Bold"/>
                <a:cs typeface="Calibri (MS) Bold"/>
                <a:sym typeface="Calibri (MS) Bold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838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554480"/>
            <a:chOff x="0" y="0"/>
            <a:chExt cx="24384000" cy="20726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2072640"/>
            </a:xfrm>
            <a:custGeom>
              <a:avLst/>
              <a:gdLst/>
              <a:ahLst/>
              <a:cxnLst/>
              <a:rect l="l" t="t" r="r" b="b"/>
              <a:pathLst>
                <a:path w="24384000" h="2072640">
                  <a:moveTo>
                    <a:pt x="0" y="0"/>
                  </a:moveTo>
                  <a:lnTo>
                    <a:pt x="24384000" y="0"/>
                  </a:lnTo>
                  <a:lnTo>
                    <a:pt x="24384000" y="2072640"/>
                  </a:lnTo>
                  <a:lnTo>
                    <a:pt x="0" y="2072640"/>
                  </a:lnTo>
                  <a:close/>
                </a:path>
              </a:pathLst>
            </a:custGeom>
            <a:solidFill>
              <a:srgbClr val="00859B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14400" y="219456"/>
            <a:ext cx="16459200" cy="1097280"/>
            <a:chOff x="0" y="0"/>
            <a:chExt cx="21945600" cy="14630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945600" cy="1463040"/>
            </a:xfrm>
            <a:custGeom>
              <a:avLst/>
              <a:gdLst/>
              <a:ahLst/>
              <a:cxnLst/>
              <a:rect l="l" t="t" r="r" b="b"/>
              <a:pathLst>
                <a:path w="21945600" h="1463040">
                  <a:moveTo>
                    <a:pt x="0" y="0"/>
                  </a:moveTo>
                  <a:lnTo>
                    <a:pt x="21945600" y="0"/>
                  </a:lnTo>
                  <a:lnTo>
                    <a:pt x="2194560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242275" b="-242275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9525"/>
              <a:ext cx="21945600" cy="14535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ts val="52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 Bold"/>
                  <a:ea typeface="Verdana Bold"/>
                  <a:cs typeface="Verdana Bold"/>
                  <a:sym typeface="Verdana Bold"/>
                </a:rPr>
                <a:t>TARIFU NEATBILSTĪBA FAKTISKAJĀM IZMAKSĀM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52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 Bold"/>
                  <a:ea typeface="Verdana Bold"/>
                  <a:cs typeface="Verdana Bold"/>
                  <a:sym typeface="Verdana Bold"/>
                </a:rPr>
                <a:t>Aktuālā situācija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40080" y="2011680"/>
            <a:ext cx="5486400" cy="4427220"/>
            <a:chOff x="0" y="0"/>
            <a:chExt cx="7315200" cy="68275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315200" cy="6827520"/>
            </a:xfrm>
            <a:custGeom>
              <a:avLst/>
              <a:gdLst/>
              <a:ahLst/>
              <a:cxnLst/>
              <a:rect l="l" t="t" r="r" b="b"/>
              <a:pathLst>
                <a:path w="7315200" h="6827520">
                  <a:moveTo>
                    <a:pt x="0" y="0"/>
                  </a:moveTo>
                  <a:lnTo>
                    <a:pt x="7315200" y="0"/>
                  </a:lnTo>
                  <a:lnTo>
                    <a:pt x="7315200" y="6827520"/>
                  </a:lnTo>
                  <a:lnTo>
                    <a:pt x="0" y="6827520"/>
                  </a:lnTo>
                  <a:close/>
                </a:path>
              </a:pathLst>
            </a:custGeom>
            <a:solidFill>
              <a:srgbClr val="F0F8F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40080" y="2194560"/>
            <a:ext cx="5486400" cy="640080"/>
            <a:chOff x="0" y="0"/>
            <a:chExt cx="7315200" cy="8534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315200" cy="853440"/>
            </a:xfrm>
            <a:custGeom>
              <a:avLst/>
              <a:gdLst/>
              <a:ahLst/>
              <a:cxnLst/>
              <a:rect l="l" t="t" r="r" b="b"/>
              <a:pathLst>
                <a:path w="7315200" h="853440">
                  <a:moveTo>
                    <a:pt x="0" y="0"/>
                  </a:moveTo>
                  <a:lnTo>
                    <a:pt x="7315200" y="0"/>
                  </a:lnTo>
                  <a:lnTo>
                    <a:pt x="7315200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17014" b="-117014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7315200" cy="9105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5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99" b="0" i="0" u="none" strike="noStrike" kern="1200" cap="none" spc="0" normalizeH="0" baseline="0" noProof="0">
                  <a:ln>
                    <a:noFill/>
                  </a:ln>
                  <a:solidFill>
                    <a:srgbClr val="6B7280"/>
                  </a:solidFill>
                  <a:effectLst/>
                  <a:uLnTx/>
                  <a:uFillTx/>
                  <a:latin typeface="Calibri (MS)"/>
                  <a:ea typeface="Calibri (MS)"/>
                  <a:cs typeface="Calibri (MS)"/>
                  <a:sym typeface="Calibri (MS)"/>
                </a:rPr>
                <a:t>USG izmeklējums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40080" y="2834640"/>
            <a:ext cx="5486400" cy="1280160"/>
            <a:chOff x="0" y="0"/>
            <a:chExt cx="7315200" cy="170688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315200" cy="1706880"/>
            </a:xfrm>
            <a:custGeom>
              <a:avLst/>
              <a:gdLst/>
              <a:ahLst/>
              <a:cxnLst/>
              <a:rect l="l" t="t" r="r" b="b"/>
              <a:pathLst>
                <a:path w="7315200" h="1706880">
                  <a:moveTo>
                    <a:pt x="0" y="0"/>
                  </a:moveTo>
                  <a:lnTo>
                    <a:pt x="7315200" y="0"/>
                  </a:lnTo>
                  <a:lnTo>
                    <a:pt x="7315200" y="1706880"/>
                  </a:lnTo>
                  <a:lnTo>
                    <a:pt x="0" y="170688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33507" b="-33507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9525"/>
              <a:ext cx="7315200" cy="17164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91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600" b="1" i="0" u="none" strike="noStrike" kern="1200" cap="none" spc="0" normalizeH="0" baseline="0" noProof="0">
                  <a:ln>
                    <a:noFill/>
                  </a:ln>
                  <a:solidFill>
                    <a:srgbClr val="C0392B"/>
                  </a:solidFill>
                  <a:effectLst/>
                  <a:uLnTx/>
                  <a:uFillTx/>
                  <a:latin typeface="Verdana Bold"/>
                  <a:ea typeface="Verdana Bold"/>
                  <a:cs typeface="Verdana Bold"/>
                  <a:sym typeface="Verdana Bold"/>
                </a:rPr>
                <a:t>3x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40080" y="4023360"/>
            <a:ext cx="5486400" cy="457200"/>
            <a:chOff x="0" y="0"/>
            <a:chExt cx="7315200" cy="6096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315200" cy="609600"/>
            </a:xfrm>
            <a:custGeom>
              <a:avLst/>
              <a:gdLst/>
              <a:ahLst/>
              <a:cxnLst/>
              <a:rect l="l" t="t" r="r" b="b"/>
              <a:pathLst>
                <a:path w="7315200" h="609600">
                  <a:moveTo>
                    <a:pt x="0" y="0"/>
                  </a:moveTo>
                  <a:lnTo>
                    <a:pt x="7315200" y="0"/>
                  </a:lnTo>
                  <a:lnTo>
                    <a:pt x="7315200" y="609600"/>
                  </a:lnTo>
                  <a:lnTo>
                    <a:pt x="0" y="60960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83820" b="-1838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7315200" cy="6477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B7280"/>
                  </a:solidFill>
                  <a:effectLst/>
                  <a:uLnTx/>
                  <a:uFillTx/>
                  <a:latin typeface="Calibri (MS)"/>
                  <a:ea typeface="Calibri (MS)"/>
                  <a:cs typeface="Calibri (MS)"/>
                  <a:sym typeface="Calibri (MS)"/>
                </a:rPr>
                <a:t>lētāks NVD tarifs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05840" y="5029200"/>
            <a:ext cx="4754880" cy="1645920"/>
            <a:chOff x="0" y="0"/>
            <a:chExt cx="6339840" cy="219456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39840" cy="2194560"/>
            </a:xfrm>
            <a:custGeom>
              <a:avLst/>
              <a:gdLst/>
              <a:ahLst/>
              <a:cxnLst/>
              <a:rect l="l" t="t" r="r" b="b"/>
              <a:pathLst>
                <a:path w="6339840" h="2194560">
                  <a:moveTo>
                    <a:pt x="0" y="0"/>
                  </a:moveTo>
                  <a:lnTo>
                    <a:pt x="6339840" y="0"/>
                  </a:lnTo>
                  <a:lnTo>
                    <a:pt x="6339840" y="2194560"/>
                  </a:lnTo>
                  <a:lnTo>
                    <a:pt x="0" y="219456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6290" b="-629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6339840" cy="225171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ts val="35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99" b="1" i="0" u="none" strike="noStrike" kern="1200" cap="none" spc="0" normalizeH="0" baseline="0" noProof="0">
                  <a:ln>
                    <a:noFill/>
                  </a:ln>
                  <a:solidFill>
                    <a:srgbClr val="6B7280"/>
                  </a:solidFill>
                  <a:effectLst/>
                  <a:uLnTx/>
                  <a:uFillTx/>
                  <a:latin typeface="Calibri (MS) Bold"/>
                  <a:ea typeface="Calibri (MS) Bold"/>
                  <a:cs typeface="Calibri (MS) Bold"/>
                  <a:sym typeface="Calibri (MS) Bold"/>
                </a:rPr>
                <a:t>NVD: </a:t>
              </a:r>
              <a:r>
                <a:rPr kumimoji="0" lang="en-US" sz="2999" b="1" i="0" u="none" strike="noStrike" kern="1200" cap="none" spc="0" normalizeH="0" baseline="0" noProof="0">
                  <a:ln>
                    <a:noFill/>
                  </a:ln>
                  <a:solidFill>
                    <a:srgbClr val="1F2A44"/>
                  </a:solidFill>
                  <a:effectLst/>
                  <a:uLnTx/>
                  <a:uFillTx/>
                  <a:latin typeface="Calibri (MS) Bold"/>
                  <a:ea typeface="Calibri (MS) Bold"/>
                  <a:cs typeface="Calibri (MS) Bold"/>
                  <a:sym typeface="Calibri (MS) Bold"/>
                </a:rPr>
                <a:t>10,23 €</a:t>
              </a:r>
            </a:p>
            <a:p>
              <a:pPr marL="0" marR="0" lvl="0" indent="0" algn="l" defTabSz="914400" rtl="0" eaLnBrk="1" fontAlgn="auto" latinLnBrk="0" hangingPunct="1">
                <a:lnSpc>
                  <a:spcPts val="35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99" b="1" i="0" u="none" strike="noStrike" kern="1200" cap="none" spc="0" normalizeH="0" baseline="0" noProof="0">
                  <a:ln>
                    <a:noFill/>
                  </a:ln>
                  <a:solidFill>
                    <a:srgbClr val="6B7280"/>
                  </a:solidFill>
                  <a:effectLst/>
                  <a:uLnTx/>
                  <a:uFillTx/>
                  <a:latin typeface="Calibri (MS) Bold"/>
                  <a:ea typeface="Calibri (MS) Bold"/>
                  <a:cs typeface="Calibri (MS) Bold"/>
                  <a:sym typeface="Calibri (MS) Bold"/>
                </a:rPr>
                <a:t>Maksas: </a:t>
              </a:r>
              <a:r>
                <a:rPr kumimoji="0" lang="en-US" sz="2999" b="1" i="0" u="none" strike="noStrike" kern="1200" cap="none" spc="0" normalizeH="0" baseline="0" noProof="0">
                  <a:ln>
                    <a:noFill/>
                  </a:ln>
                  <a:solidFill>
                    <a:srgbClr val="C0392B"/>
                  </a:solidFill>
                  <a:effectLst/>
                  <a:uLnTx/>
                  <a:uFillTx/>
                  <a:latin typeface="Calibri (MS) Bold"/>
                  <a:ea typeface="Calibri (MS) Bold"/>
                  <a:cs typeface="Calibri (MS) Bold"/>
                  <a:sym typeface="Calibri (MS) Bold"/>
                </a:rPr>
                <a:t>35–60 €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400800" y="2011680"/>
            <a:ext cx="5486400" cy="4427220"/>
            <a:chOff x="0" y="0"/>
            <a:chExt cx="7315200" cy="682752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315200" cy="6827520"/>
            </a:xfrm>
            <a:custGeom>
              <a:avLst/>
              <a:gdLst/>
              <a:ahLst/>
              <a:cxnLst/>
              <a:rect l="l" t="t" r="r" b="b"/>
              <a:pathLst>
                <a:path w="7315200" h="6827520">
                  <a:moveTo>
                    <a:pt x="0" y="0"/>
                  </a:moveTo>
                  <a:lnTo>
                    <a:pt x="7315200" y="0"/>
                  </a:lnTo>
                  <a:lnTo>
                    <a:pt x="7315200" y="6827520"/>
                  </a:lnTo>
                  <a:lnTo>
                    <a:pt x="0" y="6827520"/>
                  </a:lnTo>
                  <a:close/>
                </a:path>
              </a:pathLst>
            </a:custGeom>
            <a:solidFill>
              <a:srgbClr val="F0F8F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6400800" y="2194560"/>
            <a:ext cx="5486400" cy="640080"/>
            <a:chOff x="0" y="0"/>
            <a:chExt cx="7315200" cy="85344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315200" cy="853440"/>
            </a:xfrm>
            <a:custGeom>
              <a:avLst/>
              <a:gdLst/>
              <a:ahLst/>
              <a:cxnLst/>
              <a:rect l="l" t="t" r="r" b="b"/>
              <a:pathLst>
                <a:path w="7315200" h="853440">
                  <a:moveTo>
                    <a:pt x="0" y="0"/>
                  </a:moveTo>
                  <a:lnTo>
                    <a:pt x="7315200" y="0"/>
                  </a:lnTo>
                  <a:lnTo>
                    <a:pt x="7315200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17014" b="-117014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57150"/>
              <a:ext cx="7315200" cy="9105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5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99" b="0" i="0" u="none" strike="noStrike" kern="1200" cap="none" spc="0" normalizeH="0" baseline="0" noProof="0">
                  <a:ln>
                    <a:noFill/>
                  </a:ln>
                  <a:solidFill>
                    <a:srgbClr val="6B7280"/>
                  </a:solidFill>
                  <a:effectLst/>
                  <a:uLnTx/>
                  <a:uFillTx/>
                  <a:latin typeface="Calibri (MS)"/>
                  <a:ea typeface="Calibri (MS)"/>
                  <a:cs typeface="Calibri (MS)"/>
                  <a:sym typeface="Calibri (MS)"/>
                </a:rPr>
                <a:t>Oftalmologa kons.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6400800" y="2834640"/>
            <a:ext cx="5486400" cy="1280160"/>
            <a:chOff x="0" y="0"/>
            <a:chExt cx="7315200" cy="170688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7315200" cy="1706880"/>
            </a:xfrm>
            <a:custGeom>
              <a:avLst/>
              <a:gdLst/>
              <a:ahLst/>
              <a:cxnLst/>
              <a:rect l="l" t="t" r="r" b="b"/>
              <a:pathLst>
                <a:path w="7315200" h="1706880">
                  <a:moveTo>
                    <a:pt x="0" y="0"/>
                  </a:moveTo>
                  <a:lnTo>
                    <a:pt x="7315200" y="0"/>
                  </a:lnTo>
                  <a:lnTo>
                    <a:pt x="7315200" y="1706880"/>
                  </a:lnTo>
                  <a:lnTo>
                    <a:pt x="0" y="170688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33507" b="-33507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9525"/>
              <a:ext cx="7315200" cy="17164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91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600" b="1" i="0" u="none" strike="noStrike" kern="1200" cap="none" spc="0" normalizeH="0" baseline="0" noProof="0">
                  <a:ln>
                    <a:noFill/>
                  </a:ln>
                  <a:solidFill>
                    <a:srgbClr val="F5A623"/>
                  </a:solidFill>
                  <a:effectLst/>
                  <a:uLnTx/>
                  <a:uFillTx/>
                  <a:latin typeface="Verdana Bold"/>
                  <a:ea typeface="Verdana Bold"/>
                  <a:cs typeface="Verdana Bold"/>
                  <a:sym typeface="Verdana Bold"/>
                </a:rPr>
                <a:t>2x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6400800" y="4023360"/>
            <a:ext cx="5486400" cy="457200"/>
            <a:chOff x="0" y="0"/>
            <a:chExt cx="7315200" cy="6096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7315200" cy="609600"/>
            </a:xfrm>
            <a:custGeom>
              <a:avLst/>
              <a:gdLst/>
              <a:ahLst/>
              <a:cxnLst/>
              <a:rect l="l" t="t" r="r" b="b"/>
              <a:pathLst>
                <a:path w="7315200" h="609600">
                  <a:moveTo>
                    <a:pt x="0" y="0"/>
                  </a:moveTo>
                  <a:lnTo>
                    <a:pt x="7315200" y="0"/>
                  </a:lnTo>
                  <a:lnTo>
                    <a:pt x="7315200" y="609600"/>
                  </a:lnTo>
                  <a:lnTo>
                    <a:pt x="0" y="60960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83820" b="-1838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7315200" cy="6477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B7280"/>
                  </a:solidFill>
                  <a:effectLst/>
                  <a:uLnTx/>
                  <a:uFillTx/>
                  <a:latin typeface="Calibri (MS)"/>
                  <a:ea typeface="Calibri (MS)"/>
                  <a:cs typeface="Calibri (MS)"/>
                  <a:sym typeface="Calibri (MS)"/>
                </a:rPr>
                <a:t>lētāks NVD tarifs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6766560" y="5029200"/>
            <a:ext cx="4754880" cy="1645920"/>
            <a:chOff x="0" y="0"/>
            <a:chExt cx="6339840" cy="219456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6339840" cy="2194560"/>
            </a:xfrm>
            <a:custGeom>
              <a:avLst/>
              <a:gdLst/>
              <a:ahLst/>
              <a:cxnLst/>
              <a:rect l="l" t="t" r="r" b="b"/>
              <a:pathLst>
                <a:path w="6339840" h="2194560">
                  <a:moveTo>
                    <a:pt x="0" y="0"/>
                  </a:moveTo>
                  <a:lnTo>
                    <a:pt x="6339840" y="0"/>
                  </a:lnTo>
                  <a:lnTo>
                    <a:pt x="6339840" y="2194560"/>
                  </a:lnTo>
                  <a:lnTo>
                    <a:pt x="0" y="219456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6290" b="-629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57150"/>
              <a:ext cx="6339840" cy="225171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ts val="35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99" b="1" i="0" u="none" strike="noStrike" kern="1200" cap="none" spc="0" normalizeH="0" baseline="0" noProof="0">
                  <a:ln>
                    <a:noFill/>
                  </a:ln>
                  <a:solidFill>
                    <a:srgbClr val="6B7280"/>
                  </a:solidFill>
                  <a:effectLst/>
                  <a:uLnTx/>
                  <a:uFillTx/>
                  <a:latin typeface="Calibri (MS) Bold"/>
                  <a:ea typeface="Calibri (MS) Bold"/>
                  <a:cs typeface="Calibri (MS) Bold"/>
                  <a:sym typeface="Calibri (MS) Bold"/>
                </a:rPr>
                <a:t>NVD: </a:t>
              </a:r>
              <a:r>
                <a:rPr kumimoji="0" lang="en-US" sz="2999" b="1" i="0" u="none" strike="noStrike" kern="1200" cap="none" spc="0" normalizeH="0" baseline="0" noProof="0">
                  <a:ln>
                    <a:noFill/>
                  </a:ln>
                  <a:solidFill>
                    <a:srgbClr val="1F2A44"/>
                  </a:solidFill>
                  <a:effectLst/>
                  <a:uLnTx/>
                  <a:uFillTx/>
                  <a:latin typeface="Calibri (MS) Bold"/>
                  <a:ea typeface="Calibri (MS) Bold"/>
                  <a:cs typeface="Calibri (MS) Bold"/>
                  <a:sym typeface="Calibri (MS) Bold"/>
                </a:rPr>
                <a:t>14,74 €</a:t>
              </a:r>
            </a:p>
            <a:p>
              <a:pPr marL="0" marR="0" lvl="0" indent="0" algn="l" defTabSz="914400" rtl="0" eaLnBrk="1" fontAlgn="auto" latinLnBrk="0" hangingPunct="1">
                <a:lnSpc>
                  <a:spcPts val="35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99" b="1" i="0" u="none" strike="noStrike" kern="1200" cap="none" spc="0" normalizeH="0" baseline="0" noProof="0">
                  <a:ln>
                    <a:noFill/>
                  </a:ln>
                  <a:solidFill>
                    <a:srgbClr val="6B7280"/>
                  </a:solidFill>
                  <a:effectLst/>
                  <a:uLnTx/>
                  <a:uFillTx/>
                  <a:latin typeface="Calibri (MS) Bold"/>
                  <a:ea typeface="Calibri (MS) Bold"/>
                  <a:cs typeface="Calibri (MS) Bold"/>
                  <a:sym typeface="Calibri (MS) Bold"/>
                </a:rPr>
                <a:t>Maksas: </a:t>
              </a:r>
              <a:r>
                <a:rPr kumimoji="0" lang="en-US" sz="2999" b="1" i="0" u="none" strike="noStrike" kern="1200" cap="none" spc="0" normalizeH="0" baseline="0" noProof="0">
                  <a:ln>
                    <a:noFill/>
                  </a:ln>
                  <a:solidFill>
                    <a:srgbClr val="F5A623"/>
                  </a:solidFill>
                  <a:effectLst/>
                  <a:uLnTx/>
                  <a:uFillTx/>
                  <a:latin typeface="Calibri (MS) Bold"/>
                  <a:ea typeface="Calibri (MS) Bold"/>
                  <a:cs typeface="Calibri (MS) Bold"/>
                  <a:sym typeface="Calibri (MS) Bold"/>
                </a:rPr>
                <a:t>30–80 €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2161520" y="2011680"/>
            <a:ext cx="5486400" cy="4427220"/>
            <a:chOff x="0" y="0"/>
            <a:chExt cx="7315200" cy="682752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7315200" cy="6827520"/>
            </a:xfrm>
            <a:custGeom>
              <a:avLst/>
              <a:gdLst/>
              <a:ahLst/>
              <a:cxnLst/>
              <a:rect l="l" t="t" r="r" b="b"/>
              <a:pathLst>
                <a:path w="7315200" h="6827520">
                  <a:moveTo>
                    <a:pt x="0" y="0"/>
                  </a:moveTo>
                  <a:lnTo>
                    <a:pt x="7315200" y="0"/>
                  </a:lnTo>
                  <a:lnTo>
                    <a:pt x="7315200" y="6827520"/>
                  </a:lnTo>
                  <a:lnTo>
                    <a:pt x="0" y="6827520"/>
                  </a:lnTo>
                  <a:close/>
                </a:path>
              </a:pathLst>
            </a:custGeom>
            <a:solidFill>
              <a:srgbClr val="F0F8F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2161520" y="2194560"/>
            <a:ext cx="5486400" cy="640080"/>
            <a:chOff x="0" y="0"/>
            <a:chExt cx="7315200" cy="85344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7315200" cy="853440"/>
            </a:xfrm>
            <a:custGeom>
              <a:avLst/>
              <a:gdLst/>
              <a:ahLst/>
              <a:cxnLst/>
              <a:rect l="l" t="t" r="r" b="b"/>
              <a:pathLst>
                <a:path w="7315200" h="853440">
                  <a:moveTo>
                    <a:pt x="0" y="0"/>
                  </a:moveTo>
                  <a:lnTo>
                    <a:pt x="7315200" y="0"/>
                  </a:lnTo>
                  <a:lnTo>
                    <a:pt x="7315200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17014" b="-117014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57150"/>
              <a:ext cx="7315200" cy="9105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5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99" b="0" i="0" u="none" strike="noStrike" kern="1200" cap="none" spc="0" normalizeH="0" baseline="0" noProof="0">
                  <a:ln>
                    <a:noFill/>
                  </a:ln>
                  <a:solidFill>
                    <a:srgbClr val="6B7280"/>
                  </a:solidFill>
                  <a:effectLst/>
                  <a:uLnTx/>
                  <a:uFillTx/>
                  <a:latin typeface="Calibri (MS)"/>
                  <a:ea typeface="Calibri (MS)"/>
                  <a:cs typeface="Calibri (MS)"/>
                  <a:sym typeface="Calibri (MS)"/>
                </a:rPr>
                <a:t>MR izmeklējums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2161520" y="2834640"/>
            <a:ext cx="5486400" cy="1280160"/>
            <a:chOff x="0" y="0"/>
            <a:chExt cx="7315200" cy="170688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7315200" cy="1706880"/>
            </a:xfrm>
            <a:custGeom>
              <a:avLst/>
              <a:gdLst/>
              <a:ahLst/>
              <a:cxnLst/>
              <a:rect l="l" t="t" r="r" b="b"/>
              <a:pathLst>
                <a:path w="7315200" h="1706880">
                  <a:moveTo>
                    <a:pt x="0" y="0"/>
                  </a:moveTo>
                  <a:lnTo>
                    <a:pt x="7315200" y="0"/>
                  </a:lnTo>
                  <a:lnTo>
                    <a:pt x="7315200" y="1706880"/>
                  </a:lnTo>
                  <a:lnTo>
                    <a:pt x="0" y="170688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33507" b="-33507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9525"/>
              <a:ext cx="7315200" cy="17164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91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600" b="1" i="0" u="none" strike="noStrike" kern="1200" cap="none" spc="0" normalizeH="0" baseline="0" noProof="0">
                  <a:ln>
                    <a:noFill/>
                  </a:ln>
                  <a:solidFill>
                    <a:srgbClr val="00859B"/>
                  </a:solidFill>
                  <a:effectLst/>
                  <a:uLnTx/>
                  <a:uFillTx/>
                  <a:latin typeface="Verdana Bold"/>
                  <a:ea typeface="Verdana Bold"/>
                  <a:cs typeface="Verdana Bold"/>
                  <a:sym typeface="Verdana Bold"/>
                </a:rPr>
                <a:t>+30%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2161520" y="4023360"/>
            <a:ext cx="5486400" cy="457200"/>
            <a:chOff x="0" y="0"/>
            <a:chExt cx="7315200" cy="6096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7315200" cy="609600"/>
            </a:xfrm>
            <a:custGeom>
              <a:avLst/>
              <a:gdLst/>
              <a:ahLst/>
              <a:cxnLst/>
              <a:rect l="l" t="t" r="r" b="b"/>
              <a:pathLst>
                <a:path w="7315200" h="609600">
                  <a:moveTo>
                    <a:pt x="0" y="0"/>
                  </a:moveTo>
                  <a:lnTo>
                    <a:pt x="7315200" y="0"/>
                  </a:lnTo>
                  <a:lnTo>
                    <a:pt x="7315200" y="609600"/>
                  </a:lnTo>
                  <a:lnTo>
                    <a:pt x="0" y="60960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83820" b="-1838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38100"/>
              <a:ext cx="7315200" cy="6477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B7280"/>
                  </a:solidFill>
                  <a:effectLst/>
                  <a:uLnTx/>
                  <a:uFillTx/>
                  <a:latin typeface="Calibri (MS)"/>
                  <a:ea typeface="Calibri (MS)"/>
                  <a:cs typeface="Calibri (MS)"/>
                  <a:sym typeface="Calibri (MS)"/>
                </a:rPr>
                <a:t>lētāks NVD tarifs</a:t>
              </a: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2527280" y="5029200"/>
            <a:ext cx="4754880" cy="1645920"/>
            <a:chOff x="0" y="0"/>
            <a:chExt cx="6339840" cy="219456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6339840" cy="2194560"/>
            </a:xfrm>
            <a:custGeom>
              <a:avLst/>
              <a:gdLst/>
              <a:ahLst/>
              <a:cxnLst/>
              <a:rect l="l" t="t" r="r" b="b"/>
              <a:pathLst>
                <a:path w="6339840" h="2194560">
                  <a:moveTo>
                    <a:pt x="0" y="0"/>
                  </a:moveTo>
                  <a:lnTo>
                    <a:pt x="6339840" y="0"/>
                  </a:lnTo>
                  <a:lnTo>
                    <a:pt x="6339840" y="2194560"/>
                  </a:lnTo>
                  <a:lnTo>
                    <a:pt x="0" y="219456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6290" b="-629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57150"/>
              <a:ext cx="6339840" cy="225171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ts val="35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99" b="1" i="0" u="none" strike="noStrike" kern="1200" cap="none" spc="0" normalizeH="0" baseline="0" noProof="0">
                  <a:ln>
                    <a:noFill/>
                  </a:ln>
                  <a:solidFill>
                    <a:srgbClr val="6B7280"/>
                  </a:solidFill>
                  <a:effectLst/>
                  <a:uLnTx/>
                  <a:uFillTx/>
                  <a:latin typeface="Calibri (MS) Bold"/>
                  <a:ea typeface="Calibri (MS) Bold"/>
                  <a:cs typeface="Calibri (MS) Bold"/>
                  <a:sym typeface="Calibri (MS) Bold"/>
                </a:rPr>
                <a:t>NVD: </a:t>
              </a:r>
              <a:r>
                <a:rPr kumimoji="0" lang="en-US" sz="2999" b="1" i="0" u="none" strike="noStrike" kern="1200" cap="none" spc="0" normalizeH="0" baseline="0" noProof="0">
                  <a:ln>
                    <a:noFill/>
                  </a:ln>
                  <a:solidFill>
                    <a:srgbClr val="1F2A44"/>
                  </a:solidFill>
                  <a:effectLst/>
                  <a:uLnTx/>
                  <a:uFillTx/>
                  <a:latin typeface="Calibri (MS) Bold"/>
                  <a:ea typeface="Calibri (MS) Bold"/>
                  <a:cs typeface="Calibri (MS) Bold"/>
                  <a:sym typeface="Calibri (MS) Bold"/>
                </a:rPr>
                <a:t>98,09 €</a:t>
              </a:r>
            </a:p>
            <a:p>
              <a:pPr marL="0" marR="0" lvl="0" indent="0" algn="l" defTabSz="914400" rtl="0" eaLnBrk="1" fontAlgn="auto" latinLnBrk="0" hangingPunct="1">
                <a:lnSpc>
                  <a:spcPts val="35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99" b="1" i="0" u="none" strike="noStrike" kern="1200" cap="none" spc="0" normalizeH="0" baseline="0" noProof="0">
                  <a:ln>
                    <a:noFill/>
                  </a:ln>
                  <a:solidFill>
                    <a:srgbClr val="6B7280"/>
                  </a:solidFill>
                  <a:effectLst/>
                  <a:uLnTx/>
                  <a:uFillTx/>
                  <a:latin typeface="Calibri (MS) Bold"/>
                  <a:ea typeface="Calibri (MS) Bold"/>
                  <a:cs typeface="Calibri (MS) Bold"/>
                  <a:sym typeface="Calibri (MS) Bold"/>
                </a:rPr>
                <a:t>Maksas: </a:t>
              </a:r>
              <a:r>
                <a:rPr kumimoji="0" lang="en-US" sz="2999" b="1" i="0" u="none" strike="noStrike" kern="1200" cap="none" spc="0" normalizeH="0" baseline="0" noProof="0">
                  <a:ln>
                    <a:noFill/>
                  </a:ln>
                  <a:solidFill>
                    <a:srgbClr val="00859B"/>
                  </a:solidFill>
                  <a:effectLst/>
                  <a:uLnTx/>
                  <a:uFillTx/>
                  <a:latin typeface="Calibri (MS) Bold"/>
                  <a:ea typeface="Calibri (MS) Bold"/>
                  <a:cs typeface="Calibri (MS) Bold"/>
                  <a:sym typeface="Calibri (MS) Bold"/>
                </a:rPr>
                <a:t>110–165 €</a:t>
              </a: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717605" y="7367820"/>
            <a:ext cx="16838875" cy="1205783"/>
            <a:chOff x="-18553" y="0"/>
            <a:chExt cx="22451833" cy="1607709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22433280" cy="1505599"/>
            </a:xfrm>
            <a:custGeom>
              <a:avLst/>
              <a:gdLst/>
              <a:ahLst/>
              <a:cxnLst/>
              <a:rect l="l" t="t" r="r" b="b"/>
              <a:pathLst>
                <a:path w="22433280" h="1505599">
                  <a:moveTo>
                    <a:pt x="0" y="0"/>
                  </a:moveTo>
                  <a:lnTo>
                    <a:pt x="22433280" y="0"/>
                  </a:lnTo>
                  <a:lnTo>
                    <a:pt x="22433280" y="1505599"/>
                  </a:lnTo>
                  <a:lnTo>
                    <a:pt x="0" y="1505599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257934" b="-222716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-18553" y="44959"/>
              <a:ext cx="22433280" cy="15627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ts val="38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93939"/>
                  </a:solidFill>
                  <a:effectLst/>
                  <a:uLnTx/>
                  <a:uFillTx/>
                  <a:latin typeface="Calibri (MS)"/>
                  <a:ea typeface="Calibri (MS)"/>
                  <a:cs typeface="Calibri (MS)"/>
                  <a:sym typeface="Calibri (MS)"/>
                </a:rPr>
                <a:t>Galvenā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393939"/>
                  </a:solidFill>
                  <a:effectLst/>
                  <a:uLnTx/>
                  <a:uFillTx/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93939"/>
                  </a:solidFill>
                  <a:effectLst/>
                  <a:uLnTx/>
                  <a:uFillTx/>
                  <a:latin typeface="Calibri (MS)"/>
                  <a:ea typeface="Calibri (MS)"/>
                  <a:cs typeface="Calibri (MS)"/>
                  <a:sym typeface="Calibri (MS)"/>
                </a:rPr>
                <a:t>cenas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393939"/>
                  </a:solidFill>
                  <a:effectLst/>
                  <a:uLnTx/>
                  <a:uFillTx/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93939"/>
                  </a:solidFill>
                  <a:effectLst/>
                  <a:uLnTx/>
                  <a:uFillTx/>
                  <a:latin typeface="Calibri (MS)"/>
                  <a:ea typeface="Calibri (MS)"/>
                  <a:cs typeface="Calibri (MS)"/>
                  <a:sym typeface="Calibri (MS)"/>
                </a:rPr>
                <a:t>atšķirības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393939"/>
                  </a:solidFill>
                  <a:effectLst/>
                  <a:uLnTx/>
                  <a:uFillTx/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93939"/>
                  </a:solidFill>
                  <a:effectLst/>
                  <a:uLnTx/>
                  <a:uFillTx/>
                  <a:latin typeface="Calibri (MS)"/>
                  <a:ea typeface="Calibri (MS)"/>
                  <a:cs typeface="Calibri (MS)"/>
                  <a:sym typeface="Calibri (MS)"/>
                </a:rPr>
                <a:t>komponente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393939"/>
                  </a:solidFill>
                  <a:effectLst/>
                  <a:uLnTx/>
                  <a:uFillTx/>
                  <a:latin typeface="Calibri (MS)"/>
                  <a:ea typeface="Calibri (MS)"/>
                  <a:cs typeface="Calibri (MS)"/>
                  <a:sym typeface="Calibri (MS)"/>
                </a:rPr>
                <a:t> —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93939"/>
                  </a:solidFill>
                  <a:effectLst/>
                  <a:uLnTx/>
                  <a:uFillTx/>
                  <a:latin typeface="Calibri (MS)"/>
                  <a:ea typeface="Calibri (MS)"/>
                  <a:cs typeface="Calibri (MS)"/>
                  <a:sym typeface="Calibri (MS)"/>
                </a:rPr>
                <a:t>darba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393939"/>
                  </a:solidFill>
                  <a:effectLst/>
                  <a:uLnTx/>
                  <a:uFillTx/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93939"/>
                  </a:solidFill>
                  <a:effectLst/>
                  <a:uLnTx/>
                  <a:uFillTx/>
                  <a:latin typeface="Calibri (MS)"/>
                  <a:ea typeface="Calibri (MS)"/>
                  <a:cs typeface="Calibri (MS)"/>
                  <a:sym typeface="Calibri (MS)"/>
                </a:rPr>
                <a:t>samaksa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393939"/>
                  </a:solidFill>
                  <a:effectLst/>
                  <a:uLnTx/>
                  <a:uFillTx/>
                  <a:latin typeface="Calibri (MS)"/>
                  <a:ea typeface="Calibri (MS)"/>
                  <a:cs typeface="Calibri (MS)"/>
                  <a:sym typeface="Calibri (MS)"/>
                </a:rPr>
                <a:t>. Zemo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93939"/>
                  </a:solidFill>
                  <a:effectLst/>
                  <a:uLnTx/>
                  <a:uFillTx/>
                  <a:latin typeface="Calibri (MS)"/>
                  <a:ea typeface="Calibri (MS)"/>
                  <a:cs typeface="Calibri (MS)"/>
                  <a:sym typeface="Calibri (MS)"/>
                </a:rPr>
                <a:t>tarifu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393939"/>
                  </a:solidFill>
                  <a:effectLst/>
                  <a:uLnTx/>
                  <a:uFillTx/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93939"/>
                  </a:solidFill>
                  <a:effectLst/>
                  <a:uLnTx/>
                  <a:uFillTx/>
                  <a:latin typeface="Calibri (MS)"/>
                  <a:ea typeface="Calibri (MS)"/>
                  <a:cs typeface="Calibri (MS)"/>
                  <a:sym typeface="Calibri (MS)"/>
                </a:rPr>
                <a:t>dēļ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393939"/>
                  </a:solidFill>
                  <a:effectLst/>
                  <a:uLnTx/>
                  <a:uFillTx/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93939"/>
                  </a:solidFill>
                  <a:effectLst/>
                  <a:uLnTx/>
                  <a:uFillTx/>
                  <a:latin typeface="Calibri (MS)"/>
                  <a:ea typeface="Calibri (MS)"/>
                  <a:cs typeface="Calibri (MS)"/>
                  <a:sym typeface="Calibri (MS)"/>
                </a:rPr>
                <a:t>ārstniecības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393939"/>
                  </a:solidFill>
                  <a:effectLst/>
                  <a:uLnTx/>
                  <a:uFillTx/>
                  <a:latin typeface="Calibri (MS)"/>
                  <a:ea typeface="Calibri (MS)"/>
                  <a:cs typeface="Calibri (MS)"/>
                  <a:sym typeface="Calibri (MS)"/>
                </a:rPr>
                <a:t> personas nav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93939"/>
                  </a:solidFill>
                  <a:effectLst/>
                  <a:uLnTx/>
                  <a:uFillTx/>
                  <a:latin typeface="Calibri (MS)"/>
                  <a:ea typeface="Calibri (MS)"/>
                  <a:cs typeface="Calibri (MS)"/>
                  <a:sym typeface="Calibri (MS)"/>
                </a:rPr>
                <a:t>motivētas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393939"/>
                  </a:solidFill>
                  <a:effectLst/>
                  <a:uLnTx/>
                  <a:uFillTx/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93939"/>
                  </a:solidFill>
                  <a:effectLst/>
                  <a:uLnTx/>
                  <a:uFillTx/>
                  <a:latin typeface="Calibri (MS)"/>
                  <a:ea typeface="Calibri (MS)"/>
                  <a:cs typeface="Calibri (MS)"/>
                  <a:sym typeface="Calibri (MS)"/>
                </a:rPr>
                <a:t>sniegt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393939"/>
                  </a:solidFill>
                  <a:effectLst/>
                  <a:uLnTx/>
                  <a:uFillTx/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93939"/>
                  </a:solidFill>
                  <a:effectLst/>
                  <a:uLnTx/>
                  <a:uFillTx/>
                  <a:latin typeface="Calibri (MS)"/>
                  <a:ea typeface="Calibri (MS)"/>
                  <a:cs typeface="Calibri (MS)"/>
                  <a:sym typeface="Calibri (MS)"/>
                </a:rPr>
                <a:t>valsts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393939"/>
                  </a:solidFill>
                  <a:effectLst/>
                  <a:uLnTx/>
                  <a:uFillTx/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93939"/>
                  </a:solidFill>
                  <a:effectLst/>
                  <a:uLnTx/>
                  <a:uFillTx/>
                  <a:latin typeface="Calibri (MS)"/>
                  <a:ea typeface="Calibri (MS)"/>
                  <a:cs typeface="Calibri (MS)"/>
                  <a:sym typeface="Calibri (MS)"/>
                </a:rPr>
                <a:t>apmaksātos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393939"/>
                  </a:solidFill>
                  <a:effectLst/>
                  <a:uLnTx/>
                  <a:uFillTx/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93939"/>
                  </a:solidFill>
                  <a:effectLst/>
                  <a:uLnTx/>
                  <a:uFillTx/>
                  <a:latin typeface="Calibri (MS)"/>
                  <a:ea typeface="Calibri (MS)"/>
                  <a:cs typeface="Calibri (MS)"/>
                  <a:sym typeface="Calibri (MS)"/>
                </a:rPr>
                <a:t>pakalpojumus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393939"/>
                  </a:solidFill>
                  <a:effectLst/>
                  <a:uLnTx/>
                  <a:uFillTx/>
                  <a:latin typeface="Calibri (MS)"/>
                  <a:ea typeface="Calibri (MS)"/>
                  <a:cs typeface="Calibri (MS)"/>
                  <a:sym typeface="Calibri (MS)"/>
                </a:rPr>
                <a:t>.</a:t>
              </a: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-76200" y="8732520"/>
            <a:ext cx="18592800" cy="1654840"/>
            <a:chOff x="0" y="0"/>
            <a:chExt cx="22433280" cy="134112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22433280" cy="1341120"/>
            </a:xfrm>
            <a:custGeom>
              <a:avLst/>
              <a:gdLst/>
              <a:ahLst/>
              <a:cxnLst/>
              <a:rect l="l" t="t" r="r" b="b"/>
              <a:pathLst>
                <a:path w="22433280" h="1341120">
                  <a:moveTo>
                    <a:pt x="0" y="0"/>
                  </a:moveTo>
                  <a:lnTo>
                    <a:pt x="22433280" y="0"/>
                  </a:lnTo>
                  <a:lnTo>
                    <a:pt x="22433280" y="1341120"/>
                  </a:lnTo>
                  <a:lnTo>
                    <a:pt x="0" y="1341120"/>
                  </a:lnTo>
                  <a:close/>
                </a:path>
              </a:pathLst>
            </a:custGeom>
            <a:solidFill>
              <a:srgbClr val="FFF8E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097280" y="8650224"/>
            <a:ext cx="16207740" cy="1557316"/>
            <a:chOff x="0" y="0"/>
            <a:chExt cx="21610320" cy="2076421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21457920" cy="1684509"/>
            </a:xfrm>
            <a:custGeom>
              <a:avLst/>
              <a:gdLst/>
              <a:ahLst/>
              <a:cxnLst/>
              <a:rect l="l" t="t" r="r" b="b"/>
              <a:pathLst>
                <a:path w="21457920" h="1684509">
                  <a:moveTo>
                    <a:pt x="0" y="0"/>
                  </a:moveTo>
                  <a:lnTo>
                    <a:pt x="21457920" y="0"/>
                  </a:lnTo>
                  <a:lnTo>
                    <a:pt x="21457920" y="1684509"/>
                  </a:lnTo>
                  <a:lnTo>
                    <a:pt x="0" y="1684509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200016" b="-196399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152400" y="325237"/>
              <a:ext cx="21457920" cy="175118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ctr">
                <a:lnSpc>
                  <a:spcPts val="4320"/>
                </a:lnSpc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5A623"/>
                  </a:solidFill>
                  <a:effectLst/>
                  <a:uLnTx/>
                  <a:uFillTx/>
                  <a:latin typeface="Calibri (MS) Bold"/>
                  <a:ea typeface="Calibri (MS) Bold"/>
                  <a:cs typeface="Calibri (MS) Bold"/>
                  <a:sym typeface="Calibri (MS) Bold"/>
                </a:rPr>
                <a:t>⚠ </a:t>
              </a:r>
              <a:r>
                <a:rPr lang="en-US" sz="3600" b="1" dirty="0" err="1">
                  <a:solidFill>
                    <a:srgbClr val="F5A62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Iedzīvotāji</a:t>
              </a:r>
              <a:r>
                <a:rPr lang="en-US" sz="3600" b="1" dirty="0">
                  <a:solidFill>
                    <a:srgbClr val="F5A62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, kas </a:t>
              </a:r>
              <a:r>
                <a:rPr lang="en-US" sz="3600" b="1" dirty="0" err="1">
                  <a:solidFill>
                    <a:srgbClr val="F5A62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spiesti</a:t>
              </a:r>
              <a:r>
                <a:rPr lang="en-US" sz="3600" b="1" dirty="0">
                  <a:solidFill>
                    <a:srgbClr val="F5A62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lv-LV" sz="3600" b="1" dirty="0">
                  <a:solidFill>
                    <a:srgbClr val="F5A62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par veselības pakalpojumiem </a:t>
              </a:r>
              <a:r>
                <a:rPr lang="en-US" sz="3600" b="1" dirty="0" err="1">
                  <a:solidFill>
                    <a:srgbClr val="F5A62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maksāt</a:t>
              </a:r>
              <a:r>
                <a:rPr lang="en-US" sz="3600" b="1" dirty="0">
                  <a:solidFill>
                    <a:srgbClr val="F5A62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no </a:t>
              </a:r>
              <a:r>
                <a:rPr lang="en-US" sz="3600" b="1" dirty="0" err="1">
                  <a:solidFill>
                    <a:srgbClr val="F5A62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privātajiem</a:t>
              </a:r>
              <a:r>
                <a:rPr lang="en-US" sz="3600" b="1" dirty="0">
                  <a:solidFill>
                    <a:srgbClr val="F5A62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600" b="1" dirty="0" err="1">
                  <a:solidFill>
                    <a:srgbClr val="F5A62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līdzekļiem</a:t>
              </a:r>
              <a:r>
                <a:rPr lang="en-US" sz="3600" b="1" dirty="0">
                  <a:solidFill>
                    <a:srgbClr val="F5A62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, </a:t>
              </a:r>
              <a:r>
                <a:rPr lang="lv-LV" sz="3600" b="1" dirty="0">
                  <a:solidFill>
                    <a:srgbClr val="F5A62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daļēji sedz </a:t>
              </a:r>
              <a:r>
                <a:rPr lang="en-US" sz="3600" b="1" dirty="0">
                  <a:solidFill>
                    <a:srgbClr val="F5A62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NVD </a:t>
              </a:r>
              <a:r>
                <a:rPr lang="en-US" sz="3600" b="1" dirty="0" err="1">
                  <a:solidFill>
                    <a:srgbClr val="F5A62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tarifu</a:t>
              </a:r>
              <a:r>
                <a:rPr lang="en-US" sz="3600" b="1" dirty="0">
                  <a:solidFill>
                    <a:srgbClr val="F5A62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600" b="1" dirty="0" err="1">
                  <a:solidFill>
                    <a:srgbClr val="F5A62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neatbilstību</a:t>
              </a:r>
              <a:r>
                <a:rPr lang="en-US" sz="3600" b="1" dirty="0">
                  <a:solidFill>
                    <a:srgbClr val="F5A62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lv-LV" sz="3600" b="1" dirty="0">
                  <a:solidFill>
                    <a:srgbClr val="F5A62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faktiskajām</a:t>
              </a:r>
              <a:r>
                <a:rPr lang="en-US" sz="3600" b="1" dirty="0">
                  <a:solidFill>
                    <a:srgbClr val="F5A62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600" b="1" dirty="0" err="1">
                  <a:solidFill>
                    <a:srgbClr val="F5A62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izmaksām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5A623"/>
                </a:solidFill>
                <a:effectLst/>
                <a:uLnTx/>
                <a:uFillTx/>
                <a:latin typeface="Calibri (MS) Bold"/>
                <a:ea typeface="Calibri (MS) Bold"/>
                <a:cs typeface="Calibri (MS) Bold"/>
                <a:sym typeface="Calibri (MS) Bold"/>
              </a:endParaRPr>
            </a:p>
          </p:txBody>
        </p:sp>
      </p:grpSp>
      <p:sp>
        <p:nvSpPr>
          <p:cNvPr id="59" name="Freeform 52">
            <a:extLst>
              <a:ext uri="{FF2B5EF4-FFF2-40B4-BE49-F238E27FC236}">
                <a16:creationId xmlns:a16="http://schemas.microsoft.com/office/drawing/2014/main" id="{F5AC882E-8114-6B24-E67D-EECACCF9B47F}"/>
              </a:ext>
            </a:extLst>
          </p:cNvPr>
          <p:cNvSpPr/>
          <p:nvPr/>
        </p:nvSpPr>
        <p:spPr>
          <a:xfrm>
            <a:off x="1005840" y="6932155"/>
            <a:ext cx="16824960" cy="1129200"/>
          </a:xfrm>
          <a:custGeom>
            <a:avLst/>
            <a:gdLst/>
            <a:ahLst/>
            <a:cxnLst/>
            <a:rect l="l" t="t" r="r" b="b"/>
            <a:pathLst>
              <a:path w="22433280" h="1505599">
                <a:moveTo>
                  <a:pt x="0" y="0"/>
                </a:moveTo>
                <a:lnTo>
                  <a:pt x="22433280" y="0"/>
                </a:lnTo>
                <a:lnTo>
                  <a:pt x="22433280" y="1505599"/>
                </a:lnTo>
                <a:lnTo>
                  <a:pt x="0" y="1505599"/>
                </a:lnTo>
                <a:close/>
              </a:path>
            </a:pathLst>
          </a:custGeom>
          <a:blipFill>
            <a:blip r:embed="rId4">
              <a:alphaModFix amt="0"/>
            </a:blip>
            <a:stretch>
              <a:fillRect t="-257934" b="-22271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Freeform 52">
            <a:extLst>
              <a:ext uri="{FF2B5EF4-FFF2-40B4-BE49-F238E27FC236}">
                <a16:creationId xmlns:a16="http://schemas.microsoft.com/office/drawing/2014/main" id="{E3D9144F-9F06-B1A2-810D-789AF26AF938}"/>
              </a:ext>
            </a:extLst>
          </p:cNvPr>
          <p:cNvSpPr/>
          <p:nvPr/>
        </p:nvSpPr>
        <p:spPr>
          <a:xfrm>
            <a:off x="1082040" y="6774180"/>
            <a:ext cx="16824960" cy="1129200"/>
          </a:xfrm>
          <a:custGeom>
            <a:avLst/>
            <a:gdLst/>
            <a:ahLst/>
            <a:cxnLst/>
            <a:rect l="l" t="t" r="r" b="b"/>
            <a:pathLst>
              <a:path w="22433280" h="1505599">
                <a:moveTo>
                  <a:pt x="0" y="0"/>
                </a:moveTo>
                <a:lnTo>
                  <a:pt x="22433280" y="0"/>
                </a:lnTo>
                <a:lnTo>
                  <a:pt x="22433280" y="1505599"/>
                </a:lnTo>
                <a:lnTo>
                  <a:pt x="0" y="1505599"/>
                </a:lnTo>
                <a:close/>
              </a:path>
            </a:pathLst>
          </a:custGeom>
          <a:blipFill>
            <a:blip r:embed="rId4">
              <a:alphaModFix amt="0"/>
            </a:blip>
            <a:stretch>
              <a:fillRect t="-257934" b="-22271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TextBox 53">
            <a:extLst>
              <a:ext uri="{FF2B5EF4-FFF2-40B4-BE49-F238E27FC236}">
                <a16:creationId xmlns:a16="http://schemas.microsoft.com/office/drawing/2014/main" id="{1B0099FA-9AE2-56C8-152B-E86A1AA43240}"/>
              </a:ext>
            </a:extLst>
          </p:cNvPr>
          <p:cNvSpPr txBox="1"/>
          <p:nvPr/>
        </p:nvSpPr>
        <p:spPr>
          <a:xfrm>
            <a:off x="1691640" y="6024684"/>
            <a:ext cx="16824960" cy="117206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ts val="3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*Ārstniecības iestādes saņemto maksājumu apmēru par ārstniecības epizodi ietekmē veikto manipulāciju apjoms, kā arī saņemtais pacienta </a:t>
            </a:r>
            <a:r>
              <a:rPr kumimoji="0" lang="lv-LV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līdzmaksājums</a:t>
            </a:r>
            <a:r>
              <a:rPr kumimoji="0" lang="lv-LV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393939"/>
              </a:solidFill>
              <a:effectLst/>
              <a:uLnTx/>
              <a:uFillTx/>
              <a:latin typeface="Calibri (MS)"/>
              <a:ea typeface="Calibri (MS)"/>
              <a:cs typeface="Calibri (MS)"/>
              <a:sym typeface="Calibri (MS)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838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554480"/>
            <a:chOff x="0" y="0"/>
            <a:chExt cx="24384000" cy="20726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2072640"/>
            </a:xfrm>
            <a:custGeom>
              <a:avLst/>
              <a:gdLst/>
              <a:ahLst/>
              <a:cxnLst/>
              <a:rect l="l" t="t" r="r" b="b"/>
              <a:pathLst>
                <a:path w="24384000" h="2072640">
                  <a:moveTo>
                    <a:pt x="0" y="0"/>
                  </a:moveTo>
                  <a:lnTo>
                    <a:pt x="24384000" y="0"/>
                  </a:lnTo>
                  <a:lnTo>
                    <a:pt x="24384000" y="2072640"/>
                  </a:lnTo>
                  <a:lnTo>
                    <a:pt x="0" y="2072640"/>
                  </a:lnTo>
                  <a:close/>
                </a:path>
              </a:pathLst>
            </a:custGeom>
            <a:solidFill>
              <a:srgbClr val="00859B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14400" y="219456"/>
            <a:ext cx="16459200" cy="1097280"/>
            <a:chOff x="0" y="0"/>
            <a:chExt cx="21945600" cy="14630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945600" cy="1463040"/>
            </a:xfrm>
            <a:custGeom>
              <a:avLst/>
              <a:gdLst/>
              <a:ahLst/>
              <a:cxnLst/>
              <a:rect l="l" t="t" r="r" b="b"/>
              <a:pathLst>
                <a:path w="21945600" h="1463040">
                  <a:moveTo>
                    <a:pt x="0" y="0"/>
                  </a:moveTo>
                  <a:lnTo>
                    <a:pt x="21945600" y="0"/>
                  </a:lnTo>
                  <a:lnTo>
                    <a:pt x="2194560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242275" b="-242275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9525"/>
              <a:ext cx="21945600" cy="14535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280"/>
                </a:lnSpc>
              </a:pPr>
              <a:r>
                <a:rPr lang="en-US" sz="4400" b="1">
                  <a:solidFill>
                    <a:srgbClr val="FFFFFF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PUBLISKĀ ATBALSTA PASĀKUMI UN ASIMETRIJA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31520" y="1920240"/>
            <a:ext cx="16459200" cy="731520"/>
            <a:chOff x="0" y="0"/>
            <a:chExt cx="21945600" cy="97536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945600" cy="975360"/>
            </a:xfrm>
            <a:custGeom>
              <a:avLst/>
              <a:gdLst/>
              <a:ahLst/>
              <a:cxnLst/>
              <a:rect l="l" t="t" r="r" b="b"/>
              <a:pathLst>
                <a:path w="21945600" h="975360">
                  <a:moveTo>
                    <a:pt x="0" y="0"/>
                  </a:moveTo>
                  <a:lnTo>
                    <a:pt x="21945600" y="0"/>
                  </a:lnTo>
                  <a:lnTo>
                    <a:pt x="21945600" y="975360"/>
                  </a:lnTo>
                  <a:lnTo>
                    <a:pt x="0" y="97536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388413" b="-388413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21945600" cy="97536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b="1">
                  <a:solidFill>
                    <a:srgbClr val="1F2A44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Galvenie secinājumi par publiskā atbalsta ietekmi uz konkurenci: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14400" y="2688336"/>
            <a:ext cx="16459200" cy="1614920"/>
            <a:chOff x="0" y="0"/>
            <a:chExt cx="21945600" cy="215322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945600" cy="2153227"/>
            </a:xfrm>
            <a:custGeom>
              <a:avLst/>
              <a:gdLst/>
              <a:ahLst/>
              <a:cxnLst/>
              <a:rect l="l" t="t" r="r" b="b"/>
              <a:pathLst>
                <a:path w="21945600" h="2153227">
                  <a:moveTo>
                    <a:pt x="0" y="0"/>
                  </a:moveTo>
                  <a:lnTo>
                    <a:pt x="21945600" y="0"/>
                  </a:lnTo>
                  <a:lnTo>
                    <a:pt x="21945600" y="2153227"/>
                  </a:lnTo>
                  <a:lnTo>
                    <a:pt x="0" y="2153227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60087" b="-137093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21945600" cy="221037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just">
                <a:lnSpc>
                  <a:spcPts val="3840"/>
                </a:lnSpc>
              </a:pPr>
              <a:r>
                <a:rPr lang="en-US" sz="3200" b="1">
                  <a:solidFill>
                    <a:srgbClr val="F5A62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⚠  </a:t>
              </a:r>
              <a:r>
                <a:rPr lang="en-US" sz="320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Valsts budžeta finansējums (COVID-19, augstas gatavības projekti, Onkoloģijas plāns) 2020.–2023. gadā piešķirts tikai publiskā sektora ārstniecības iestādēm</a:t>
              </a:r>
            </a:p>
            <a:p>
              <a:pPr algn="just">
                <a:lnSpc>
                  <a:spcPts val="3840"/>
                </a:lnSpc>
              </a:pPr>
              <a:endParaRPr lang="en-US" sz="3200">
                <a:solidFill>
                  <a:srgbClr val="393939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14400" y="3794760"/>
            <a:ext cx="16459200" cy="1325880"/>
            <a:chOff x="0" y="0"/>
            <a:chExt cx="21945600" cy="176784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1945600" cy="1767840"/>
            </a:xfrm>
            <a:custGeom>
              <a:avLst/>
              <a:gdLst/>
              <a:ahLst/>
              <a:cxnLst/>
              <a:rect l="l" t="t" r="r" b="b"/>
              <a:pathLst>
                <a:path w="21945600" h="1767840">
                  <a:moveTo>
                    <a:pt x="0" y="0"/>
                  </a:moveTo>
                  <a:lnTo>
                    <a:pt x="21945600" y="0"/>
                  </a:lnTo>
                  <a:lnTo>
                    <a:pt x="21945600" y="1767840"/>
                  </a:lnTo>
                  <a:lnTo>
                    <a:pt x="0" y="176784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91883" b="-191883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21945600" cy="18249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just">
                <a:lnSpc>
                  <a:spcPts val="3840"/>
                </a:lnSpc>
              </a:pPr>
              <a:endParaRPr/>
            </a:p>
            <a:p>
              <a:pPr algn="just">
                <a:lnSpc>
                  <a:spcPts val="3840"/>
                </a:lnSpc>
              </a:pPr>
              <a:r>
                <a:rPr lang="en-US" sz="3200" b="1">
                  <a:solidFill>
                    <a:srgbClr val="F5A62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⚠  </a:t>
              </a:r>
              <a:r>
                <a:rPr lang="en-US" sz="320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ES fondu finansējums līdzšinējā periodā pamatā bijis pieejams tikai publiskajam sektoram — </a:t>
              </a:r>
              <a:r>
                <a:rPr lang="en-US" sz="3200" b="1">
                  <a:solidFill>
                    <a:srgbClr val="393939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pastāv atbalsta pieejamības asimetrija</a:t>
              </a:r>
            </a:p>
            <a:p>
              <a:pPr algn="just">
                <a:lnSpc>
                  <a:spcPts val="3840"/>
                </a:lnSpc>
              </a:pPr>
              <a:endParaRPr lang="en-US" sz="3200" b="1">
                <a:solidFill>
                  <a:srgbClr val="393939"/>
                </a:solidFill>
                <a:latin typeface="Calibri (MS) Bold"/>
                <a:ea typeface="Calibri (MS) Bold"/>
                <a:cs typeface="Calibri (MS) Bold"/>
                <a:sym typeface="Calibri (MS) Bold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14400" y="5212080"/>
            <a:ext cx="16459200" cy="1097280"/>
            <a:chOff x="0" y="0"/>
            <a:chExt cx="21945600" cy="146304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1945600" cy="1463040"/>
            </a:xfrm>
            <a:custGeom>
              <a:avLst/>
              <a:gdLst/>
              <a:ahLst/>
              <a:cxnLst/>
              <a:rect l="l" t="t" r="r" b="b"/>
              <a:pathLst>
                <a:path w="21945600" h="1463040">
                  <a:moveTo>
                    <a:pt x="0" y="0"/>
                  </a:moveTo>
                  <a:lnTo>
                    <a:pt x="21945600" y="0"/>
                  </a:lnTo>
                  <a:lnTo>
                    <a:pt x="2194560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242275" b="-242275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21945600" cy="15201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840"/>
                </a:lnSpc>
              </a:pPr>
              <a:endParaRPr/>
            </a:p>
            <a:p>
              <a:pPr algn="l">
                <a:lnSpc>
                  <a:spcPts val="3840"/>
                </a:lnSpc>
              </a:pPr>
              <a:r>
                <a:rPr lang="en-US" sz="3200" b="1">
                  <a:solidFill>
                    <a:srgbClr val="0E8C5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✓  </a:t>
              </a:r>
              <a:r>
                <a:rPr lang="en-US" sz="320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Atveselosanas fonda finansējuma saņēmēju lokā iekļautas arī privātā sektora iestādes, kas sniedz valsts apmaksātos pakalpojumus</a:t>
              </a:r>
            </a:p>
            <a:p>
              <a:pPr algn="l">
                <a:lnSpc>
                  <a:spcPts val="3840"/>
                </a:lnSpc>
              </a:pPr>
              <a:endParaRPr lang="en-US" sz="3200">
                <a:solidFill>
                  <a:srgbClr val="393939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14400" y="5965193"/>
            <a:ext cx="16459200" cy="2100641"/>
            <a:chOff x="0" y="0"/>
            <a:chExt cx="21945600" cy="280085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1945600" cy="2800855"/>
            </a:xfrm>
            <a:custGeom>
              <a:avLst/>
              <a:gdLst/>
              <a:ahLst/>
              <a:cxnLst/>
              <a:rect l="l" t="t" r="r" b="b"/>
              <a:pathLst>
                <a:path w="21945600" h="2800855">
                  <a:moveTo>
                    <a:pt x="0" y="0"/>
                  </a:moveTo>
                  <a:lnTo>
                    <a:pt x="21945600" y="0"/>
                  </a:lnTo>
                  <a:lnTo>
                    <a:pt x="21945600" y="2800855"/>
                  </a:lnTo>
                  <a:lnTo>
                    <a:pt x="0" y="2800855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26553" b="-78789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57150"/>
              <a:ext cx="21945600" cy="28580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just">
                <a:lnSpc>
                  <a:spcPts val="3840"/>
                </a:lnSpc>
              </a:pPr>
              <a:endParaRPr dirty="0"/>
            </a:p>
            <a:p>
              <a:pPr algn="just">
                <a:lnSpc>
                  <a:spcPts val="3840"/>
                </a:lnSpc>
              </a:pPr>
              <a:r>
                <a:rPr lang="en-US" sz="3200" b="1" dirty="0">
                  <a:solidFill>
                    <a:srgbClr val="F5A62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⚠</a:t>
              </a:r>
              <a:r>
                <a:rPr lang="lv-LV" sz="3200" b="1" dirty="0">
                  <a:solidFill>
                    <a:srgbClr val="F5A62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Bezatlīdzības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telpu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lietošana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nedrīkst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radīt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nepamatoti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zemu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maksas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pakalpojumu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cenu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noteikšanu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;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šādai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lietošanas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tiesību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piešķiršanai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jābūt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rūpīgi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izvērtētai</a:t>
              </a:r>
              <a:endParaRPr lang="en-US" sz="3200" dirty="0">
                <a:solidFill>
                  <a:srgbClr val="393939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  <a:p>
              <a:pPr algn="just">
                <a:lnSpc>
                  <a:spcPts val="3840"/>
                </a:lnSpc>
              </a:pPr>
              <a:endParaRPr lang="en-US" sz="3200" dirty="0">
                <a:solidFill>
                  <a:srgbClr val="393939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14400" y="6772653"/>
            <a:ext cx="16459200" cy="2586362"/>
            <a:chOff x="0" y="0"/>
            <a:chExt cx="21945600" cy="344848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1945600" cy="3448484"/>
            </a:xfrm>
            <a:custGeom>
              <a:avLst/>
              <a:gdLst/>
              <a:ahLst/>
              <a:cxnLst/>
              <a:rect l="l" t="t" r="r" b="b"/>
              <a:pathLst>
                <a:path w="21945600" h="3448484">
                  <a:moveTo>
                    <a:pt x="0" y="0"/>
                  </a:moveTo>
                  <a:lnTo>
                    <a:pt x="21945600" y="0"/>
                  </a:lnTo>
                  <a:lnTo>
                    <a:pt x="21945600" y="3448484"/>
                  </a:lnTo>
                  <a:lnTo>
                    <a:pt x="0" y="3448484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02786" b="-45212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57150"/>
              <a:ext cx="21945600" cy="350563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just">
                <a:lnSpc>
                  <a:spcPts val="3840"/>
                </a:lnSpc>
              </a:pPr>
              <a:endParaRPr dirty="0"/>
            </a:p>
            <a:p>
              <a:pPr algn="just">
                <a:lnSpc>
                  <a:spcPts val="3840"/>
                </a:lnSpc>
              </a:pPr>
              <a:endParaRPr dirty="0"/>
            </a:p>
            <a:p>
              <a:pPr algn="just">
                <a:lnSpc>
                  <a:spcPts val="3840"/>
                </a:lnSpc>
              </a:pPr>
              <a:r>
                <a:rPr lang="en-US" sz="3200" b="1" dirty="0">
                  <a:solidFill>
                    <a:srgbClr val="F5A62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⚠</a:t>
              </a:r>
              <a:r>
                <a:rPr lang="lv-LV" sz="3200" b="1" dirty="0">
                  <a:solidFill>
                    <a:srgbClr val="F5A62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Atbalsta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sniedzēja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pienākums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katrā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reizē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rūpīgi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izvērtēt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publiskā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atbalsta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lietderību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,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nepieciešamību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un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ietekmi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uz</a:t>
              </a:r>
              <a:r>
                <a:rPr lang="en-US" sz="3200" dirty="0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200" dirty="0" err="1">
                  <a:solidFill>
                    <a:srgbClr val="393939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konkurenci</a:t>
              </a:r>
              <a:endParaRPr lang="en-US" sz="3200" dirty="0">
                <a:solidFill>
                  <a:srgbClr val="393939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  <a:p>
              <a:pPr algn="just">
                <a:lnSpc>
                  <a:spcPts val="3840"/>
                </a:lnSpc>
              </a:pPr>
              <a:endParaRPr lang="en-US" sz="3200" dirty="0">
                <a:solidFill>
                  <a:srgbClr val="393939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1084</Words>
  <Application>Microsoft Office PowerPoint</Application>
  <PresentationFormat>Custom</PresentationFormat>
  <Paragraphs>185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Verdana Bold Italics</vt:lpstr>
      <vt:lpstr>Calibri (MS)</vt:lpstr>
      <vt:lpstr>Consolas</vt:lpstr>
      <vt:lpstr>Calibri (MS) Bold</vt:lpstr>
      <vt:lpstr>Calibri (MS) Bold Italics</vt:lpstr>
      <vt:lpstr>Calibri (MS) Italics</vt:lpstr>
      <vt:lpstr>Verdana Bold</vt:lpstr>
      <vt:lpstr>Arial</vt:lpstr>
      <vt:lpstr>Calibri</vt:lpstr>
      <vt:lpstr>Consolas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TUZ_veseliba_31032026_MB .pptx</dc:title>
  <dc:creator>Anete Vitjazeva</dc:creator>
  <cp:lastModifiedBy>Pēteris Pauls Vīksne</cp:lastModifiedBy>
  <cp:revision>8</cp:revision>
  <dcterms:created xsi:type="dcterms:W3CDTF">2006-08-16T00:00:00Z</dcterms:created>
  <dcterms:modified xsi:type="dcterms:W3CDTF">2026-03-31T10:19:44Z</dcterms:modified>
  <dc:identifier>DAHFZtBE0gA</dc:identifier>
</cp:coreProperties>
</file>